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7.xml" ContentType="application/vnd.openxmlformats-officedocument.themeOverride+xml"/>
  <Override PartName="/ppt/notesSlides/notesSlide27.xml" ContentType="application/vnd.openxmlformats-officedocument.presentationml.notesSl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notesSlides/notesSlide28.xml" ContentType="application/vnd.openxmlformats-officedocument.presentationml.notesSlide+xml"/>
  <Override PartName="/ppt/theme/themeOverride30.xml" ContentType="application/vnd.openxmlformats-officedocument.themeOverride+xml"/>
  <Override PartName="/ppt/notesSlides/notesSlide29.xml" ContentType="application/vnd.openxmlformats-officedocument.presentationml.notesSlide+xml"/>
  <Override PartName="/ppt/theme/themeOverride31.xml" ContentType="application/vnd.openxmlformats-officedocument.themeOverride+xml"/>
  <Override PartName="/ppt/notesSlides/notesSlide30.xml" ContentType="application/vnd.openxmlformats-officedocument.presentationml.notesSlide+xml"/>
  <Override PartName="/ppt/theme/themeOverride32.xml" ContentType="application/vnd.openxmlformats-officedocument.themeOverride+xml"/>
  <Override PartName="/ppt/notesSlides/notesSlide31.xml" ContentType="application/vnd.openxmlformats-officedocument.presentationml.notesSlide+xml"/>
  <Override PartName="/ppt/theme/themeOverride33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34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35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36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37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38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39.xml" ContentType="application/vnd.openxmlformats-officedocument.themeOverride+xml"/>
  <Override PartName="/ppt/notesSlides/notesSlide38.xml" ContentType="application/vnd.openxmlformats-officedocument.presentationml.notesSlide+xml"/>
  <Override PartName="/ppt/theme/themeOverride40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41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42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43.xml" ContentType="application/vnd.openxmlformats-officedocument.themeOverride+xml"/>
  <Override PartName="/ppt/notesSlides/notesSlide42.xml" ContentType="application/vnd.openxmlformats-officedocument.presentationml.notesSlide+xml"/>
  <Override PartName="/ppt/theme/themeOverride44.xml" ContentType="application/vnd.openxmlformats-officedocument.themeOverride+xml"/>
  <Override PartName="/ppt/notesSlides/notesSlide43.xml" ContentType="application/vnd.openxmlformats-officedocument.presentationml.notesSlide+xml"/>
  <Override PartName="/ppt/theme/themeOverride45.xml" ContentType="application/vnd.openxmlformats-officedocument.themeOverride+xml"/>
  <Override PartName="/ppt/notesSlides/notesSlide44.xml" ContentType="application/vnd.openxmlformats-officedocument.presentationml.notesSlide+xml"/>
  <Override PartName="/ppt/theme/themeOverride46.xml" ContentType="application/vnd.openxmlformats-officedocument.themeOverride+xml"/>
  <Override PartName="/ppt/notesSlides/notesSlide45.xml" ContentType="application/vnd.openxmlformats-officedocument.presentationml.notesSlide+xml"/>
  <Override PartName="/ppt/theme/themeOverride47.xml" ContentType="application/vnd.openxmlformats-officedocument.themeOverride+xml"/>
  <Override PartName="/ppt/notesSlides/notesSlide46.xml" ContentType="application/vnd.openxmlformats-officedocument.presentationml.notesSlide+xml"/>
  <Override PartName="/ppt/theme/themeOverride48.xml" ContentType="application/vnd.openxmlformats-officedocument.themeOverride+xml"/>
  <Override PartName="/ppt/notesSlides/notesSlide47.xml" ContentType="application/vnd.openxmlformats-officedocument.presentationml.notesSlide+xml"/>
  <Override PartName="/ppt/theme/themeOverride49.xml" ContentType="application/vnd.openxmlformats-officedocument.themeOverr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66" r:id="rId2"/>
    <p:sldId id="257" r:id="rId3"/>
    <p:sldId id="294" r:id="rId4"/>
    <p:sldId id="295" r:id="rId5"/>
    <p:sldId id="337" r:id="rId6"/>
    <p:sldId id="298" r:id="rId7"/>
    <p:sldId id="299" r:id="rId8"/>
    <p:sldId id="300" r:id="rId9"/>
    <p:sldId id="301" r:id="rId10"/>
    <p:sldId id="302" r:id="rId11"/>
    <p:sldId id="303" r:id="rId12"/>
    <p:sldId id="311" r:id="rId13"/>
    <p:sldId id="313" r:id="rId14"/>
    <p:sldId id="314" r:id="rId15"/>
    <p:sldId id="315" r:id="rId16"/>
    <p:sldId id="316" r:id="rId17"/>
    <p:sldId id="317" r:id="rId18"/>
    <p:sldId id="319" r:id="rId19"/>
    <p:sldId id="318" r:id="rId20"/>
    <p:sldId id="320" r:id="rId21"/>
    <p:sldId id="321" r:id="rId22"/>
    <p:sldId id="322" r:id="rId23"/>
    <p:sldId id="323" r:id="rId24"/>
    <p:sldId id="324" r:id="rId25"/>
    <p:sldId id="329" r:id="rId26"/>
    <p:sldId id="328" r:id="rId27"/>
    <p:sldId id="325" r:id="rId28"/>
    <p:sldId id="326" r:id="rId29"/>
    <p:sldId id="330" r:id="rId30"/>
    <p:sldId id="338" r:id="rId31"/>
    <p:sldId id="290" r:id="rId32"/>
    <p:sldId id="309" r:id="rId33"/>
    <p:sldId id="339" r:id="rId34"/>
    <p:sldId id="291" r:id="rId35"/>
    <p:sldId id="292" r:id="rId36"/>
    <p:sldId id="340" r:id="rId37"/>
    <p:sldId id="293" r:id="rId38"/>
    <p:sldId id="377" r:id="rId39"/>
    <p:sldId id="378" r:id="rId40"/>
    <p:sldId id="296" r:id="rId41"/>
    <p:sldId id="297" r:id="rId42"/>
    <p:sldId id="379" r:id="rId43"/>
    <p:sldId id="380" r:id="rId44"/>
    <p:sldId id="381" r:id="rId45"/>
    <p:sldId id="382" r:id="rId46"/>
    <p:sldId id="304" r:id="rId47"/>
    <p:sldId id="305" r:id="rId48"/>
    <p:sldId id="307" r:id="rId49"/>
    <p:sldId id="308" r:id="rId50"/>
    <p:sldId id="383" r:id="rId51"/>
    <p:sldId id="267" r:id="rId52"/>
    <p:sldId id="264" r:id="rId5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391"/>
    <a:srgbClr val="0F4AA0"/>
    <a:srgbClr val="20262C"/>
    <a:srgbClr val="445261"/>
    <a:srgbClr val="282E58"/>
    <a:srgbClr val="144D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00" autoAdjust="0"/>
    <p:restoredTop sz="94662"/>
  </p:normalViewPr>
  <p:slideViewPr>
    <p:cSldViewPr snapToGrid="0" snapToObjects="1">
      <p:cViewPr varScale="1">
        <p:scale>
          <a:sx n="68" d="100"/>
          <a:sy n="68" d="100"/>
        </p:scale>
        <p:origin x="5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238CB-8D3E-4B25-BA43-B32AF502B65A}" type="datetimeFigureOut">
              <a:rPr lang="pt-BR" smtClean="0"/>
              <a:t>23/11/2020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8D211-7299-4D86-AF1B-7DEC0A02348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3520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5">
            <a:extLst>
              <a:ext uri="{FF2B5EF4-FFF2-40B4-BE49-F238E27FC236}">
                <a16:creationId xmlns:a16="http://schemas.microsoft.com/office/drawing/2014/main" id="{1322C804-4DB8-4BE2-BECB-AF3C1A238F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78DE97-4B23-40C6-8CB4-AD007103B1F7}" type="slidenum">
              <a:rPr lang="pt-BR" altLang="pt-BR" sz="1000">
                <a:latin typeface="Times New Roman" panose="02020603050405020304" pitchFamily="18" charset="0"/>
              </a:rPr>
              <a:pPr/>
              <a:t>3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CD8A6963-3F79-4479-A167-B91D794476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D24333ED-7C12-40AC-92C4-D9457B3BD8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B6A4147-4307-43EF-8D3E-6FD9523A177D}" type="slidenum">
              <a:rPr lang="pt-BR" altLang="pt-BR" sz="1000" smtClean="0">
                <a:latin typeface="Times New Roman" panose="02020603050405020304" pitchFamily="18" charset="0"/>
              </a:rPr>
              <a:pPr/>
              <a:t>12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3789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F42F50D-1B95-425F-B2DF-A9A455116C80}" type="slidenum">
              <a:rPr lang="pt-BR" altLang="pt-BR" sz="1000" smtClean="0">
                <a:latin typeface="Times New Roman" panose="02020603050405020304" pitchFamily="18" charset="0"/>
              </a:rPr>
              <a:pPr/>
              <a:t>13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4198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81BC510-5482-412D-8E8E-A2148C0C20C0}" type="slidenum">
              <a:rPr lang="pt-BR" altLang="pt-BR" sz="1000" smtClean="0">
                <a:latin typeface="Times New Roman" panose="02020603050405020304" pitchFamily="18" charset="0"/>
              </a:rPr>
              <a:pPr/>
              <a:t>14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4403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78CB0C-E22C-4187-ADF2-56D7E1EEC9EE}" type="slidenum">
              <a:rPr lang="pt-BR" altLang="pt-BR" sz="1000" smtClean="0">
                <a:latin typeface="Times New Roman" panose="02020603050405020304" pitchFamily="18" charset="0"/>
              </a:rPr>
              <a:pPr/>
              <a:t>15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4608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123B149-3C9B-449B-9816-91257FD227E6}" type="slidenum">
              <a:rPr lang="pt-BR" altLang="pt-BR" sz="1000" smtClean="0">
                <a:latin typeface="Times New Roman" panose="02020603050405020304" pitchFamily="18" charset="0"/>
              </a:rPr>
              <a:pPr/>
              <a:t>16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4813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56E7A2F-63BD-4FD6-BA5C-F93762A99F10}" type="slidenum">
              <a:rPr lang="pt-BR" altLang="pt-BR" sz="1000" smtClean="0">
                <a:latin typeface="Times New Roman" panose="02020603050405020304" pitchFamily="18" charset="0"/>
              </a:rPr>
              <a:pPr/>
              <a:t>17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5018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2590DA2-8811-492B-8E14-A67ACC7BAFB0}" type="slidenum">
              <a:rPr lang="pt-BR" altLang="pt-BR" sz="1000" smtClean="0">
                <a:latin typeface="Times New Roman" panose="02020603050405020304" pitchFamily="18" charset="0"/>
              </a:rPr>
              <a:pPr/>
              <a:t>18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5222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9A38C6-F148-4388-87D0-9B77B70DC275}" type="slidenum">
              <a:rPr lang="pt-BR" altLang="pt-BR" sz="1000" smtClean="0">
                <a:latin typeface="Times New Roman" panose="02020603050405020304" pitchFamily="18" charset="0"/>
              </a:rPr>
              <a:pPr/>
              <a:t>19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5427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CA0BA4-72BA-4946-91FD-B4223F89016C}" type="slidenum">
              <a:rPr lang="pt-BR" altLang="pt-BR" sz="1000" smtClean="0">
                <a:latin typeface="Times New Roman" panose="02020603050405020304" pitchFamily="18" charset="0"/>
              </a:rPr>
              <a:pPr/>
              <a:t>20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5632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49D5B2E-CBF8-4420-A26B-B50B20929A07}" type="slidenum">
              <a:rPr lang="pt-BR" altLang="pt-BR" sz="1000" smtClean="0">
                <a:latin typeface="Times New Roman" panose="02020603050405020304" pitchFamily="18" charset="0"/>
              </a:rPr>
              <a:pPr/>
              <a:t>21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583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746F0F-E734-43DD-90B0-0E1A4C9DA359}" type="slidenum">
              <a:rPr lang="pt-BR" altLang="pt-BR" sz="1000" smtClean="0">
                <a:latin typeface="Times New Roman" panose="02020603050405020304" pitchFamily="18" charset="0"/>
              </a:rPr>
              <a:pPr/>
              <a:t>4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717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273D199-69F4-433F-9ED3-2FF706846CE1}" type="slidenum">
              <a:rPr lang="pt-BR" altLang="pt-BR" sz="1000" smtClean="0">
                <a:latin typeface="Times New Roman" panose="02020603050405020304" pitchFamily="18" charset="0"/>
              </a:rPr>
              <a:pPr/>
              <a:t>22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6042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39FE044-1476-4B70-AA7B-4F8CA211525A}" type="slidenum">
              <a:rPr lang="pt-BR" altLang="pt-BR" sz="1000" smtClean="0">
                <a:latin typeface="Times New Roman" panose="02020603050405020304" pitchFamily="18" charset="0"/>
              </a:rPr>
              <a:pPr/>
              <a:t>23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6246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B771CAA-2395-4CEF-AD6B-AE20CD8B801C}" type="slidenum">
              <a:rPr lang="pt-BR" altLang="pt-BR" sz="1000" smtClean="0">
                <a:latin typeface="Times New Roman" panose="02020603050405020304" pitchFamily="18" charset="0"/>
              </a:rPr>
              <a:pPr/>
              <a:t>24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6451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6451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D4F1327-C646-486C-B7EF-9283C6EF6BAE}" type="slidenum">
              <a:rPr lang="pt-BR" altLang="pt-BR" sz="1000" smtClean="0">
                <a:latin typeface="Times New Roman" panose="02020603050405020304" pitchFamily="18" charset="0"/>
              </a:rPr>
              <a:pPr/>
              <a:t>25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6656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7ED1A6-1D8B-4675-B3EE-209123D47D86}" type="slidenum">
              <a:rPr lang="pt-BR" altLang="pt-BR" sz="1000" smtClean="0">
                <a:latin typeface="Times New Roman" panose="02020603050405020304" pitchFamily="18" charset="0"/>
              </a:rPr>
              <a:pPr/>
              <a:t>26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7066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1DAA288-290D-45D6-AD4A-1284228C578C}" type="slidenum">
              <a:rPr lang="pt-BR" altLang="pt-BR" sz="1000" smtClean="0">
                <a:latin typeface="Times New Roman" panose="02020603050405020304" pitchFamily="18" charset="0"/>
              </a:rPr>
              <a:pPr/>
              <a:t>27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6861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F9F6D84-7A91-406E-BBAA-BC431E1C7B52}" type="slidenum">
              <a:rPr lang="pt-BR" altLang="pt-BR" sz="1000" smtClean="0">
                <a:latin typeface="Times New Roman" panose="02020603050405020304" pitchFamily="18" charset="0"/>
              </a:rPr>
              <a:pPr/>
              <a:t>28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7270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7270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4E12389-681B-41D9-9EB3-9A4B876BD2F5}" type="slidenum">
              <a:rPr lang="pt-BR" altLang="pt-BR" sz="1000" smtClean="0">
                <a:latin typeface="Times New Roman" panose="02020603050405020304" pitchFamily="18" charset="0"/>
              </a:rPr>
              <a:pPr/>
              <a:t>29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7475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>
            <a:extLst>
              <a:ext uri="{FF2B5EF4-FFF2-40B4-BE49-F238E27FC236}">
                <a16:creationId xmlns:a16="http://schemas.microsoft.com/office/drawing/2014/main" id="{5E5FF9DB-9BA4-4830-8E4E-2D50F4DA64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5076E5B-C520-4282-8587-1E81A5E058C6}" type="slidenum">
              <a:rPr lang="pt-BR" altLang="pt-BR" sz="1000">
                <a:latin typeface="Times New Roman" panose="02020603050405020304" pitchFamily="18" charset="0"/>
              </a:rPr>
              <a:pPr/>
              <a:t>31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7171" name="Rectangle 2">
            <a:extLst>
              <a:ext uri="{FF2B5EF4-FFF2-40B4-BE49-F238E27FC236}">
                <a16:creationId xmlns:a16="http://schemas.microsoft.com/office/drawing/2014/main" id="{A6A8BFEF-0B02-4E74-9CFF-FC6BD9DF53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2125104A-D8C1-48E4-B12E-AF40D33EFD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>
            <a:extLst>
              <a:ext uri="{FF2B5EF4-FFF2-40B4-BE49-F238E27FC236}">
                <a16:creationId xmlns:a16="http://schemas.microsoft.com/office/drawing/2014/main" id="{0AF61E15-ED89-47CB-9E12-398EF7A4E4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CACC8A2-2A70-4CB2-B855-F919105501F6}" type="slidenum">
              <a:rPr lang="pt-BR" altLang="pt-BR" sz="1000">
                <a:latin typeface="Times New Roman" panose="02020603050405020304" pitchFamily="18" charset="0"/>
              </a:rPr>
              <a:pPr/>
              <a:t>32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9219" name="Rectangle 2">
            <a:extLst>
              <a:ext uri="{FF2B5EF4-FFF2-40B4-BE49-F238E27FC236}">
                <a16:creationId xmlns:a16="http://schemas.microsoft.com/office/drawing/2014/main" id="{F59E2760-52CA-4485-9FCD-E0DC60AC1C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9220" name="Rectangle 3">
            <a:extLst>
              <a:ext uri="{FF2B5EF4-FFF2-40B4-BE49-F238E27FC236}">
                <a16:creationId xmlns:a16="http://schemas.microsoft.com/office/drawing/2014/main" id="{3E7F9650-3422-4DDE-BCEC-5056FB3A81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C9B36EB-E248-4B49-92F4-582B3E4238F8}" type="slidenum">
              <a:rPr lang="pt-BR" altLang="pt-BR" sz="1000" smtClean="0">
                <a:latin typeface="Times New Roman" panose="02020603050405020304" pitchFamily="18" charset="0"/>
              </a:rPr>
              <a:pPr/>
              <a:t>5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13316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>
            <a:extLst>
              <a:ext uri="{FF2B5EF4-FFF2-40B4-BE49-F238E27FC236}">
                <a16:creationId xmlns:a16="http://schemas.microsoft.com/office/drawing/2014/main" id="{61D7A3B8-F865-43D8-A9C1-7D7A8FA1F8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CC62CE6-0A99-4E78-A21B-DFA7D2C221A5}" type="slidenum">
              <a:rPr lang="pt-BR" altLang="pt-BR" sz="1000">
                <a:latin typeface="Times New Roman" panose="02020603050405020304" pitchFamily="18" charset="0"/>
              </a:rPr>
              <a:pPr/>
              <a:t>33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11267" name="Rectangle 2">
            <a:extLst>
              <a:ext uri="{FF2B5EF4-FFF2-40B4-BE49-F238E27FC236}">
                <a16:creationId xmlns:a16="http://schemas.microsoft.com/office/drawing/2014/main" id="{D406E973-134A-443F-9811-C9B2ED3876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11268" name="Rectangle 3">
            <a:extLst>
              <a:ext uri="{FF2B5EF4-FFF2-40B4-BE49-F238E27FC236}">
                <a16:creationId xmlns:a16="http://schemas.microsoft.com/office/drawing/2014/main" id="{0F647B10-B627-497B-973C-87421DC1ED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">
            <a:extLst>
              <a:ext uri="{FF2B5EF4-FFF2-40B4-BE49-F238E27FC236}">
                <a16:creationId xmlns:a16="http://schemas.microsoft.com/office/drawing/2014/main" id="{2E00FFAC-2C05-4A8E-8301-7C519EF978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05EAD8-258D-49D1-9415-49C3CCF13F8A}" type="slidenum">
              <a:rPr lang="pt-BR" altLang="pt-BR" sz="1000">
                <a:latin typeface="Times New Roman" panose="02020603050405020304" pitchFamily="18" charset="0"/>
              </a:rPr>
              <a:pPr/>
              <a:t>34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3AF8E1D2-A316-4237-A0B6-E3651A6E5C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BB7C983B-64F7-47B3-8AFA-5B19A3CC85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>
            <a:extLst>
              <a:ext uri="{FF2B5EF4-FFF2-40B4-BE49-F238E27FC236}">
                <a16:creationId xmlns:a16="http://schemas.microsoft.com/office/drawing/2014/main" id="{65515434-47A8-497B-B4ED-C86DF08282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D7D3ECF-601A-4DC0-8EDD-B6C264D69206}" type="slidenum">
              <a:rPr lang="pt-BR" altLang="pt-BR" sz="1000">
                <a:latin typeface="Times New Roman" panose="02020603050405020304" pitchFamily="18" charset="0"/>
              </a:rPr>
              <a:pPr/>
              <a:t>35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C73530A9-C1E2-4AEA-B361-77B4D23B47D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223B7FC8-98AE-4282-B9F2-E53A3D9431F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>
            <a:extLst>
              <a:ext uri="{FF2B5EF4-FFF2-40B4-BE49-F238E27FC236}">
                <a16:creationId xmlns:a16="http://schemas.microsoft.com/office/drawing/2014/main" id="{1E7B5AA4-22CB-482E-BAD7-FD54A49EF1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5C91246-709C-4BD8-9A9E-B9A9E3EE44DC}" type="slidenum">
              <a:rPr lang="pt-BR" altLang="pt-BR" sz="1000">
                <a:latin typeface="Times New Roman" panose="02020603050405020304" pitchFamily="18" charset="0"/>
              </a:rPr>
              <a:pPr/>
              <a:t>36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DBC9A78E-7D26-49BE-9EE2-1555847806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5C9D1327-0744-40DE-B714-F22A7C1158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>
            <a:extLst>
              <a:ext uri="{FF2B5EF4-FFF2-40B4-BE49-F238E27FC236}">
                <a16:creationId xmlns:a16="http://schemas.microsoft.com/office/drawing/2014/main" id="{F61BF1E2-D358-4934-A0EA-26FD003A22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D0DD897-5635-4E3D-ABB7-8CCB35E1212A}" type="slidenum">
              <a:rPr lang="pt-BR" altLang="pt-BR" sz="1000">
                <a:latin typeface="Times New Roman" panose="02020603050405020304" pitchFamily="18" charset="0"/>
              </a:rPr>
              <a:pPr/>
              <a:t>37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A5D70431-285A-4450-96B6-1E9F8A822D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CC57B00A-9A14-401C-B44C-24E5D05334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>
            <a:extLst>
              <a:ext uri="{FF2B5EF4-FFF2-40B4-BE49-F238E27FC236}">
                <a16:creationId xmlns:a16="http://schemas.microsoft.com/office/drawing/2014/main" id="{742AB01C-F792-4410-8166-8A3FAB0D1C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29BC611-8626-4B04-9BB0-4631C9231282}" type="slidenum">
              <a:rPr lang="pt-BR" altLang="pt-BR" sz="1000">
                <a:latin typeface="Times New Roman" panose="02020603050405020304" pitchFamily="18" charset="0"/>
              </a:rPr>
              <a:pPr/>
              <a:t>38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21507" name="Rectangle 2">
            <a:extLst>
              <a:ext uri="{FF2B5EF4-FFF2-40B4-BE49-F238E27FC236}">
                <a16:creationId xmlns:a16="http://schemas.microsoft.com/office/drawing/2014/main" id="{66D04377-1235-45CB-9A18-9907BD2A26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C262E728-D74C-4D63-9CB2-45651C92FE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>
            <a:extLst>
              <a:ext uri="{FF2B5EF4-FFF2-40B4-BE49-F238E27FC236}">
                <a16:creationId xmlns:a16="http://schemas.microsoft.com/office/drawing/2014/main" id="{5F371493-8B00-41B2-8DF2-655207070B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C199C94-633D-4CC3-B73A-6D30189D0F86}" type="slidenum">
              <a:rPr lang="pt-BR" altLang="pt-BR" sz="1000">
                <a:latin typeface="Times New Roman" panose="02020603050405020304" pitchFamily="18" charset="0"/>
              </a:rPr>
              <a:pPr/>
              <a:t>39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2279199D-FFCE-46BC-94B4-C19C6E0F11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9AD1AC56-5674-4A98-90B8-E6EC417131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>
            <a:extLst>
              <a:ext uri="{FF2B5EF4-FFF2-40B4-BE49-F238E27FC236}">
                <a16:creationId xmlns:a16="http://schemas.microsoft.com/office/drawing/2014/main" id="{21D19AFE-4045-48EF-B319-B238C487B6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7260F47-1B9E-4023-AE38-F330B68A4D29}" type="slidenum">
              <a:rPr lang="pt-BR" altLang="pt-BR" sz="1000">
                <a:latin typeface="Times New Roman" panose="02020603050405020304" pitchFamily="18" charset="0"/>
              </a:rPr>
              <a:pPr/>
              <a:t>40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34FA0244-E2AA-4168-B9E1-F2E5B18D47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EAB125E5-3E67-4431-8FF2-56FC2C336A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>
            <a:extLst>
              <a:ext uri="{FF2B5EF4-FFF2-40B4-BE49-F238E27FC236}">
                <a16:creationId xmlns:a16="http://schemas.microsoft.com/office/drawing/2014/main" id="{715529B0-9721-4EFD-9856-56CA04F55E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D249D8-2BF9-4D69-9B0F-A40F03E588E6}" type="slidenum">
              <a:rPr lang="pt-BR" altLang="pt-BR" sz="1000">
                <a:latin typeface="Times New Roman" panose="02020603050405020304" pitchFamily="18" charset="0"/>
              </a:rPr>
              <a:pPr/>
              <a:t>41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BB1AB0F8-34F9-49A2-A1D3-FBC0FBEB09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E84267BE-D7EF-47F4-9573-BFF1E0894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>
            <a:extLst>
              <a:ext uri="{FF2B5EF4-FFF2-40B4-BE49-F238E27FC236}">
                <a16:creationId xmlns:a16="http://schemas.microsoft.com/office/drawing/2014/main" id="{DB725F2A-486F-4687-B799-1D48D3ADF3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CEBC32D-B040-4AA9-B36C-127C48E9E923}" type="slidenum">
              <a:rPr lang="pt-BR" altLang="pt-BR" sz="1000">
                <a:latin typeface="Times New Roman" panose="02020603050405020304" pitchFamily="18" charset="0"/>
              </a:rPr>
              <a:pPr/>
              <a:t>42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26EAF2E6-F5C7-4336-B2AD-74E66CCA63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AAD5319D-9035-49C2-B505-8C6BC3B961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F6DEC23-590A-422F-9CAB-7B6CC1143162}" type="slidenum">
              <a:rPr lang="pt-BR" altLang="pt-BR" sz="1000" smtClean="0">
                <a:latin typeface="Times New Roman" panose="02020603050405020304" pitchFamily="18" charset="0"/>
              </a:rPr>
              <a:pPr/>
              <a:t>6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922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>
            <a:extLst>
              <a:ext uri="{FF2B5EF4-FFF2-40B4-BE49-F238E27FC236}">
                <a16:creationId xmlns:a16="http://schemas.microsoft.com/office/drawing/2014/main" id="{1541FDD1-E8E5-469A-B320-4088DAD20A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37534AE-A516-4A5B-BF5F-A1CAF712AABA}" type="slidenum">
              <a:rPr lang="pt-BR" altLang="pt-BR" sz="1000">
                <a:latin typeface="Times New Roman" panose="02020603050405020304" pitchFamily="18" charset="0"/>
              </a:rPr>
              <a:pPr/>
              <a:t>43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7449DB68-3251-4C72-BC0E-A27735A53A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656E4BE9-5930-4DF8-8EC2-CE0617412C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">
            <a:extLst>
              <a:ext uri="{FF2B5EF4-FFF2-40B4-BE49-F238E27FC236}">
                <a16:creationId xmlns:a16="http://schemas.microsoft.com/office/drawing/2014/main" id="{3D0785F9-B4F7-46CC-9588-43D405F031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03D91C-E6D1-46AB-9D27-FCB34B10FD11}" type="slidenum">
              <a:rPr lang="pt-BR" altLang="pt-BR" sz="1000">
                <a:latin typeface="Times New Roman" panose="02020603050405020304" pitchFamily="18" charset="0"/>
              </a:rPr>
              <a:pPr/>
              <a:t>44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185767DA-9D59-4B21-BFDC-8368CBB904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9467BF89-B0ED-4654-8FF7-98A005C772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>
            <a:extLst>
              <a:ext uri="{FF2B5EF4-FFF2-40B4-BE49-F238E27FC236}">
                <a16:creationId xmlns:a16="http://schemas.microsoft.com/office/drawing/2014/main" id="{1DF81CBD-4531-41F8-86B0-11BBA7F5E1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2BC8821-EE14-4455-B851-D0AA53F8A8CB}" type="slidenum">
              <a:rPr lang="pt-BR" altLang="pt-BR" sz="1000">
                <a:latin typeface="Times New Roman" panose="02020603050405020304" pitchFamily="18" charset="0"/>
              </a:rPr>
              <a:pPr/>
              <a:t>45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92C66229-C2A5-41A3-9B05-156D3727E9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D4208A36-D8BE-4361-BF01-A989A4BEA9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>
            <a:extLst>
              <a:ext uri="{FF2B5EF4-FFF2-40B4-BE49-F238E27FC236}">
                <a16:creationId xmlns:a16="http://schemas.microsoft.com/office/drawing/2014/main" id="{0E298AC6-2656-41AF-B28E-9E24FB7252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99575B-C27A-4EE3-A3B4-C6DBEA9F38D9}" type="slidenum">
              <a:rPr lang="pt-BR" altLang="pt-BR" sz="1000">
                <a:latin typeface="Times New Roman" panose="02020603050405020304" pitchFamily="18" charset="0"/>
              </a:rPr>
              <a:pPr/>
              <a:t>46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30A0BE77-E878-4434-B8CC-CCA09390F8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DF5A3E30-739A-4554-8828-8AAA180D74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5">
            <a:extLst>
              <a:ext uri="{FF2B5EF4-FFF2-40B4-BE49-F238E27FC236}">
                <a16:creationId xmlns:a16="http://schemas.microsoft.com/office/drawing/2014/main" id="{ABE90A88-3160-4110-A2F5-B4CF77D893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C306C69-A6E3-4B27-9196-83D9E4B7F6F4}" type="slidenum">
              <a:rPr lang="pt-BR" altLang="pt-BR" sz="1000">
                <a:latin typeface="Times New Roman" panose="02020603050405020304" pitchFamily="18" charset="0"/>
              </a:rPr>
              <a:pPr/>
              <a:t>47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7F736429-A042-481E-B249-D00BB4AF3A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DB6B8E4D-109F-464C-BE88-1AF1A247DA5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>
            <a:extLst>
              <a:ext uri="{FF2B5EF4-FFF2-40B4-BE49-F238E27FC236}">
                <a16:creationId xmlns:a16="http://schemas.microsoft.com/office/drawing/2014/main" id="{62BD9EE5-7E1B-4F7B-92FE-763734A4E9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BAE514-7846-40BE-9B6D-F4EC0B1B7581}" type="slidenum">
              <a:rPr lang="pt-BR" altLang="pt-BR" sz="1000">
                <a:latin typeface="Times New Roman" panose="02020603050405020304" pitchFamily="18" charset="0"/>
              </a:rPr>
              <a:pPr/>
              <a:t>48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0A31136B-1112-4257-A580-82475B4D93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7DC9DC53-03A9-4FE2-A58C-3F30CA5F44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>
            <a:extLst>
              <a:ext uri="{FF2B5EF4-FFF2-40B4-BE49-F238E27FC236}">
                <a16:creationId xmlns:a16="http://schemas.microsoft.com/office/drawing/2014/main" id="{23BE0211-97D0-47F9-8772-E00585BCCE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6B44B61-1F81-40E2-A3B3-218F62006428}" type="slidenum">
              <a:rPr lang="pt-BR" altLang="pt-BR" sz="1000">
                <a:latin typeface="Times New Roman" panose="02020603050405020304" pitchFamily="18" charset="0"/>
              </a:rPr>
              <a:pPr/>
              <a:t>49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E0D78C71-2E91-47AE-9B16-57CAB44D5B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31DCDC46-C050-4697-BAC3-F3E2DB066A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">
            <a:extLst>
              <a:ext uri="{FF2B5EF4-FFF2-40B4-BE49-F238E27FC236}">
                <a16:creationId xmlns:a16="http://schemas.microsoft.com/office/drawing/2014/main" id="{715529B0-9721-4EFD-9856-56CA04F55E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8D249D8-2BF9-4D69-9B0F-A40F03E588E6}" type="slidenum">
              <a:rPr lang="pt-BR" altLang="pt-BR" sz="1000">
                <a:latin typeface="Times New Roman" panose="02020603050405020304" pitchFamily="18" charset="0"/>
              </a:rPr>
              <a:pPr/>
              <a:t>50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BB1AB0F8-34F9-49A2-A1D3-FBC0FBEB09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E84267BE-D7EF-47F4-9573-BFF1E08949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5196233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EEC9ACA-96CF-44A6-9826-2C429A0EFF06}" type="slidenum">
              <a:rPr lang="pt-BR" altLang="pt-BR" sz="1000" smtClean="0">
                <a:latin typeface="Times New Roman" panose="02020603050405020304" pitchFamily="18" charset="0"/>
              </a:rPr>
              <a:pPr/>
              <a:t>51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8909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8909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9B282A1-DBA0-4D48-9F59-331049675938}" type="slidenum">
              <a:rPr lang="pt-BR" altLang="pt-BR" sz="1000" smtClean="0">
                <a:latin typeface="Times New Roman" panose="02020603050405020304" pitchFamily="18" charset="0"/>
              </a:rPr>
              <a:pPr/>
              <a:t>7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1126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5672BF7-F89F-4AD9-A6B3-8B5693D3CCA9}" type="slidenum">
              <a:rPr lang="pt-BR" altLang="pt-BR" sz="1000" smtClean="0">
                <a:latin typeface="Times New Roman" panose="02020603050405020304" pitchFamily="18" charset="0"/>
              </a:rPr>
              <a:pPr/>
              <a:t>8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1536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ACA99BA-94F0-44B8-B562-8A0947F8BF37}" type="slidenum">
              <a:rPr lang="pt-BR" altLang="pt-BR" sz="1000" smtClean="0">
                <a:latin typeface="Times New Roman" panose="02020603050405020304" pitchFamily="18" charset="0"/>
              </a:rPr>
              <a:pPr/>
              <a:t>9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17412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93C9A3D-B787-41B7-AB1D-D99CB8DFE762}" type="slidenum">
              <a:rPr lang="pt-BR" altLang="pt-BR" sz="1000" smtClean="0">
                <a:latin typeface="Times New Roman" panose="02020603050405020304" pitchFamily="18" charset="0"/>
              </a:rPr>
              <a:pPr/>
              <a:t>10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19460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762000"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BF5DFA-A54F-44D1-B817-07F644BE95CF}" type="slidenum">
              <a:rPr lang="pt-BR" altLang="pt-BR" sz="1000" smtClean="0">
                <a:latin typeface="Times New Roman" panose="02020603050405020304" pitchFamily="18" charset="0"/>
              </a:rPr>
              <a:pPr/>
              <a:t>11</a:t>
            </a:fld>
            <a:endParaRPr lang="pt-BR" altLang="pt-BR" sz="1000" dirty="0">
              <a:latin typeface="Times New Roman" panose="02020603050405020304" pitchFamily="18" charset="0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sz="1400" dirty="0">
              <a:latin typeface="Arial" panose="020B0604020202020204" pitchFamily="34" charset="0"/>
            </a:endParaRPr>
          </a:p>
        </p:txBody>
      </p:sp>
      <p:sp>
        <p:nvSpPr>
          <p:cNvPr id="21508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BC3CB2-3B99-1B49-9F8C-368DBEB93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98F52C-4FD6-754F-89C6-B018994EE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980C62-7B08-2948-B5D9-CB78244BC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FDC7-00CE-7341-A045-C1B03FEF2AFD}" type="datetimeFigureOut">
              <a:rPr lang="pt-BR" smtClean="0"/>
              <a:t>23/11/2020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F4A4E3-6592-104A-95FD-9C48727A9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9387A2-C540-4A4F-AB20-02DC71ED3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F3F4-9963-4E44-A23F-21997EB168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1789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585CB-2445-E34D-94DC-29EDB2352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8D6568-E823-A14B-ABC1-89C4E0B89D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A02AA0-AEBC-B44A-AE58-5E4A14948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FDC7-00CE-7341-A045-C1B03FEF2AFD}" type="datetimeFigureOut">
              <a:rPr lang="pt-BR" smtClean="0"/>
              <a:t>23/11/2020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28582B-0399-FB4E-97E6-30D018E37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1B16BCE-2785-1848-8D35-6E0C72139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F3F4-9963-4E44-A23F-21997EB168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5468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AAC6497-564B-B14C-A514-1D34A036CB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76D8BE6-B91C-8349-B4F1-9F2E2CCB10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9951021-E671-6F41-8145-CD6E65291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FDC7-00CE-7341-A045-C1B03FEF2AFD}" type="datetimeFigureOut">
              <a:rPr lang="pt-BR" smtClean="0"/>
              <a:t>23/11/2020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B6C5D9-5F04-9647-8CBD-AEAB9DED1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FA2DC1-FA07-7440-88AC-49365AC12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F3F4-9963-4E44-A23F-21997EB168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8487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9B39F-6D7F-1B4D-AA93-060D43F06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15DC62-400E-D24E-9C2A-7403B96CB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7F998A-F6A3-BD47-87D5-F06C367BA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FDC7-00CE-7341-A045-C1B03FEF2AFD}" type="datetimeFigureOut">
              <a:rPr lang="pt-BR" smtClean="0"/>
              <a:t>23/11/2020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E33610-F796-3942-98FA-04C529661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257C9B2-745E-8145-A83A-55248452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F3F4-9963-4E44-A23F-21997EB168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8882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E3BA1-A8DA-CE4A-A554-6174F7AB3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9D11E40-C22C-684F-9396-B34D63D2E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AECDEF-4710-314B-ACD2-924FAF720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FDC7-00CE-7341-A045-C1B03FEF2AFD}" type="datetimeFigureOut">
              <a:rPr lang="pt-BR" smtClean="0"/>
              <a:t>23/11/2020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AD66A8-2908-8F47-A933-32DF5622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DB7B06-1ACB-B94E-AAC0-F3FB81DE9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F3F4-9963-4E44-A23F-21997EB168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2387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DE4564-68B2-6342-A127-FB017AB8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17BD73-19F2-B748-BF9A-0F43C47E2F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DC2E5C-3D0A-AE44-AA1E-FE1773F70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ED9C169-5DE1-5F44-9B87-3797A2395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FDC7-00CE-7341-A045-C1B03FEF2AFD}" type="datetimeFigureOut">
              <a:rPr lang="pt-BR" smtClean="0"/>
              <a:t>23/11/2020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548450-842E-C74E-A3D5-D107AF51D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9728B1A-C42B-DA4E-BAA6-29535A054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F3F4-9963-4E44-A23F-21997EB168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7846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73CF82-24FE-8E4A-A772-8ACF2E4A8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DAD3F47-3FD5-AD4D-830B-9CBE81190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B4412E7-CD61-8440-8B97-C80DD3F8C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EF917F3-1761-A04C-B98E-244F41E000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8F9B62-865F-594E-BAF7-F92B4D2999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3CCA655-8D87-FD4D-AF07-608F2AAF4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FDC7-00CE-7341-A045-C1B03FEF2AFD}" type="datetimeFigureOut">
              <a:rPr lang="pt-BR" smtClean="0"/>
              <a:t>23/11/2020</a:t>
            </a:fld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63F34F5-C8A3-5149-8AFB-88FFD3718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6CABE1B-A255-CA4A-A50C-3F8F97183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F3F4-9963-4E44-A23F-21997EB168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8263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7DD012-CC89-5E4B-9801-EDD5538EE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AD2A527-7239-C84A-A94F-2CD701C79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FDC7-00CE-7341-A045-C1B03FEF2AFD}" type="datetimeFigureOut">
              <a:rPr lang="pt-BR" smtClean="0"/>
              <a:t>23/11/2020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5A1CCFB-942C-B045-8D42-4ABF3ABE8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4F6C715-A24F-B548-95BD-117F35EF6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F3F4-9963-4E44-A23F-21997EB168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290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248A4FF-D557-0840-82D1-C5F2F00D5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FDC7-00CE-7341-A045-C1B03FEF2AFD}" type="datetimeFigureOut">
              <a:rPr lang="pt-BR" smtClean="0"/>
              <a:t>23/11/2020</a:t>
            </a:fld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F9F1645-7B8C-2B43-9F52-2B66CC63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C786A5-57BA-5D45-8A1B-4AA7791A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F3F4-9963-4E44-A23F-21997EB168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74521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E2270-D9D4-6243-9229-89B086D46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3F6682-E21D-2749-8370-05A2B0B58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56F0D34-3BA3-1341-9089-D2B3826CA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207208-8EF7-FC44-8196-7690173C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FDC7-00CE-7341-A045-C1B03FEF2AFD}" type="datetimeFigureOut">
              <a:rPr lang="pt-BR" smtClean="0"/>
              <a:t>23/11/2020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FE92019-C886-854D-9E95-AAEB39343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A6F8AAC-4BD3-E442-BD14-ED6C7231E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F3F4-9963-4E44-A23F-21997EB168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82141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FFC6A-8C7C-9140-9CDB-4DE346747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6264F03-790A-6747-8BB5-0E69B16025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03BB99-FB31-714C-998E-A3D9E8B9B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535621-11B7-5C49-8F56-CC286C005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DFDC7-00CE-7341-A045-C1B03FEF2AFD}" type="datetimeFigureOut">
              <a:rPr lang="pt-BR" smtClean="0"/>
              <a:t>23/11/2020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646CFF-E73D-E749-B992-EEE075B76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A545A5-1BD5-6E4E-AFCE-A231FEE3E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92F3F4-9963-4E44-A23F-21997EB168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243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EF4E5A4-F6D7-6E44-8F0D-3E30E089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135CD9-F599-8347-A151-151141B9F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A80869-E511-3A42-A281-4A2A339014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DFDC7-00CE-7341-A045-C1B03FEF2AFD}" type="datetimeFigureOut">
              <a:rPr lang="pt-BR" smtClean="0"/>
              <a:t>23/11/2020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224853-4D66-9941-B594-E54A5FB668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0D4615-9C9D-8249-AD93-FB6FAF56BD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92F3F4-9963-4E44-A23F-21997EB1684A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3702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8.png"/><Relationship Id="rId4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10.png"/><Relationship Id="rId4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11.png"/><Relationship Id="rId4" Type="http://schemas.openxmlformats.org/officeDocument/2006/relationships/image" Target="../media/image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12.png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13.png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5" Type="http://schemas.openxmlformats.org/officeDocument/2006/relationships/image" Target="../media/image14.png"/><Relationship Id="rId4" Type="http://schemas.openxmlformats.org/officeDocument/2006/relationships/image" Target="../media/image6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5" Type="http://schemas.openxmlformats.org/officeDocument/2006/relationships/image" Target="../media/image15.png"/><Relationship Id="rId4" Type="http://schemas.openxmlformats.org/officeDocument/2006/relationships/image" Target="../media/image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5" Type="http://schemas.openxmlformats.org/officeDocument/2006/relationships/image" Target="../media/image16.png"/><Relationship Id="rId4" Type="http://schemas.openxmlformats.org/officeDocument/2006/relationships/image" Target="../media/image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6.xml"/><Relationship Id="rId5" Type="http://schemas.openxmlformats.org/officeDocument/2006/relationships/image" Target="../media/image19.png"/><Relationship Id="rId4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7.xml"/><Relationship Id="rId5" Type="http://schemas.openxmlformats.org/officeDocument/2006/relationships/image" Target="../media/image20.jpe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9.xml"/><Relationship Id="rId4" Type="http://schemas.openxmlformats.org/officeDocument/2006/relationships/image" Target="../media/image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0.xml"/><Relationship Id="rId5" Type="http://schemas.openxmlformats.org/officeDocument/2006/relationships/image" Target="../media/image22.png"/><Relationship Id="rId4" Type="http://schemas.openxmlformats.org/officeDocument/2006/relationships/image" Target="../media/image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1.xml"/><Relationship Id="rId4" Type="http://schemas.openxmlformats.org/officeDocument/2006/relationships/image" Target="../media/image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2.xml"/><Relationship Id="rId5" Type="http://schemas.openxmlformats.org/officeDocument/2006/relationships/hyperlink" Target="http://www.schneiderman.com/Concepts/The_First_Balanced_Scorecard/BSC_INTRO_AND_CONTENTS.htm" TargetMode="External"/><Relationship Id="rId4" Type="http://schemas.openxmlformats.org/officeDocument/2006/relationships/image" Target="../media/image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3.xml"/><Relationship Id="rId4" Type="http://schemas.openxmlformats.org/officeDocument/2006/relationships/image" Target="../media/image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4.xml"/><Relationship Id="rId4" Type="http://schemas.openxmlformats.org/officeDocument/2006/relationships/image" Target="../media/image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5.xml"/><Relationship Id="rId4" Type="http://schemas.openxmlformats.org/officeDocument/2006/relationships/image" Target="../media/image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6.xml"/><Relationship Id="rId4" Type="http://schemas.openxmlformats.org/officeDocument/2006/relationships/image" Target="../media/image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7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8.xml"/><Relationship Id="rId4" Type="http://schemas.openxmlformats.org/officeDocument/2006/relationships/image" Target="../media/image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9.xml"/><Relationship Id="rId5" Type="http://schemas.openxmlformats.org/officeDocument/2006/relationships/image" Target="../media/image23.png"/><Relationship Id="rId4" Type="http://schemas.openxmlformats.org/officeDocument/2006/relationships/image" Target="../media/image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0.xml"/><Relationship Id="rId4" Type="http://schemas.openxmlformats.org/officeDocument/2006/relationships/image" Target="../media/image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1.xml"/><Relationship Id="rId4" Type="http://schemas.openxmlformats.org/officeDocument/2006/relationships/image" Target="../media/image6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2.xml"/><Relationship Id="rId4" Type="http://schemas.openxmlformats.org/officeDocument/2006/relationships/image" Target="../media/image6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3.xml"/><Relationship Id="rId4" Type="http://schemas.openxmlformats.org/officeDocument/2006/relationships/image" Target="../media/image6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4.xml"/><Relationship Id="rId5" Type="http://schemas.openxmlformats.org/officeDocument/2006/relationships/image" Target="../media/image24.png"/><Relationship Id="rId4" Type="http://schemas.openxmlformats.org/officeDocument/2006/relationships/image" Target="../media/image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5.xml"/><Relationship Id="rId5" Type="http://schemas.openxmlformats.org/officeDocument/2006/relationships/image" Target="../media/image25.png"/><Relationship Id="rId4" Type="http://schemas.openxmlformats.org/officeDocument/2006/relationships/image" Target="../media/image6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6.xml"/><Relationship Id="rId5" Type="http://schemas.openxmlformats.org/officeDocument/2006/relationships/image" Target="../media/image26.png"/><Relationship Id="rId4" Type="http://schemas.openxmlformats.org/officeDocument/2006/relationships/image" Target="../media/image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7.xml"/><Relationship Id="rId5" Type="http://schemas.openxmlformats.org/officeDocument/2006/relationships/image" Target="../media/image27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8.xml"/><Relationship Id="rId5" Type="http://schemas.openxmlformats.org/officeDocument/2006/relationships/image" Target="../media/image28.png"/><Relationship Id="rId4" Type="http://schemas.openxmlformats.org/officeDocument/2006/relationships/image" Target="../media/image6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9.xml"/><Relationship Id="rId5" Type="http://schemas.openxmlformats.org/officeDocument/2006/relationships/image" Target="../media/image29.png"/><Relationship Id="rId4" Type="http://schemas.openxmlformats.org/officeDocument/2006/relationships/image" Target="../media/image6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BC838063-0FAB-4680-8AA8-E42432CA0BD9}"/>
              </a:ext>
            </a:extLst>
          </p:cNvPr>
          <p:cNvSpPr txBox="1">
            <a:spLocks noChangeArrowheads="1"/>
          </p:cNvSpPr>
          <p:nvPr/>
        </p:nvSpPr>
        <p:spPr>
          <a:xfrm>
            <a:off x="1614130" y="2895645"/>
            <a:ext cx="8963738" cy="274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>
              <a:buNone/>
              <a:defRPr/>
            </a:pPr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Aula 12</a:t>
            </a:r>
          </a:p>
          <a:p>
            <a:pPr marL="0" indent="0" algn="ctr" defTabSz="914400">
              <a:buNone/>
              <a:defRPr/>
            </a:pPr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Processo e Ferramentas de Gestão</a:t>
            </a:r>
          </a:p>
          <a:p>
            <a:pPr marL="0" indent="0" algn="ctr" defTabSz="914400">
              <a:buNone/>
              <a:defRPr/>
            </a:pPr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Prof. Adriano de Oliveira Martins, MSc.</a:t>
            </a:r>
            <a:endParaRPr lang="pt-BR" sz="3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C99397C-70C6-4F4D-A250-092DB940D839}"/>
              </a:ext>
            </a:extLst>
          </p:cNvPr>
          <p:cNvGrpSpPr/>
          <p:nvPr/>
        </p:nvGrpSpPr>
        <p:grpSpPr>
          <a:xfrm>
            <a:off x="9473009" y="407739"/>
            <a:ext cx="2209718" cy="1224394"/>
            <a:chOff x="7036021" y="3613905"/>
            <a:chExt cx="2209718" cy="1224394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7CBC862D-6E65-4570-9271-27360D517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6021" y="3613906"/>
              <a:ext cx="827059" cy="1224393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13F11E14-A3E1-4DD9-85EE-5CC3CB0AF5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8292" y="3613905"/>
              <a:ext cx="1167447" cy="1224394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4DA95A24-BBA0-4AA7-90B8-71D18CB59D88}"/>
              </a:ext>
            </a:extLst>
          </p:cNvPr>
          <p:cNvSpPr txBox="1"/>
          <p:nvPr/>
        </p:nvSpPr>
        <p:spPr>
          <a:xfrm>
            <a:off x="2912013" y="838748"/>
            <a:ext cx="6138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Gestão e Governança de TI</a:t>
            </a:r>
          </a:p>
        </p:txBody>
      </p:sp>
    </p:spTree>
    <p:extLst>
      <p:ext uri="{BB962C8B-B14F-4D97-AF65-F5344CB8AC3E}">
        <p14:creationId xmlns:p14="http://schemas.microsoft.com/office/powerpoint/2010/main" val="2744892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Matriz dos 2 Rs</a:t>
            </a:r>
            <a:endParaRPr lang="pt-BR" sz="2400" dirty="0">
              <a:latin typeface="Arial" charset="0"/>
            </a:endParaRPr>
          </a:p>
        </p:txBody>
      </p:sp>
      <p:pic>
        <p:nvPicPr>
          <p:cNvPr id="18436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799" y="933575"/>
            <a:ext cx="7664450" cy="53816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3359696" y="1700808"/>
            <a:ext cx="2952328" cy="18722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SzPct val="100000"/>
              <a:defRPr/>
            </a:pPr>
            <a:r>
              <a:rPr lang="pt-BR" altLang="pt-BR" sz="1400" dirty="0">
                <a:solidFill>
                  <a:srgbClr val="FF0000"/>
                </a:solidFill>
              </a:rPr>
              <a:t>OURO DE TOLO</a:t>
            </a:r>
            <a:endParaRPr lang="pt-BR" altLang="pt-BR" sz="1400" dirty="0"/>
          </a:p>
          <a:p>
            <a:pPr algn="ctr">
              <a:buSzPct val="100000"/>
              <a:defRPr/>
            </a:pPr>
            <a:r>
              <a:rPr lang="pt-BR" altLang="pt-BR" sz="1400" b="1" dirty="0">
                <a:solidFill>
                  <a:schemeClr val="tx1"/>
                </a:solidFill>
              </a:rPr>
              <a:t>Empresa CRÊ que tem DIFERENCIAL, mas isso não é visto pelos clientes. A verdade sempre está no mercado. Mais fácil mudar empresa que mercado</a:t>
            </a:r>
          </a:p>
        </p:txBody>
      </p:sp>
      <p:sp>
        <p:nvSpPr>
          <p:cNvPr id="6" name="Retângulo 5"/>
          <p:cNvSpPr/>
          <p:nvPr/>
        </p:nvSpPr>
        <p:spPr>
          <a:xfrm>
            <a:off x="6362700" y="1699940"/>
            <a:ext cx="2952328" cy="187220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SzPct val="100000"/>
              <a:defRPr/>
            </a:pPr>
            <a:r>
              <a:rPr lang="pt-BR" altLang="pt-BR" sz="1400" dirty="0">
                <a:solidFill>
                  <a:srgbClr val="FF0000"/>
                </a:solidFill>
              </a:rPr>
              <a:t>PARAÍSO</a:t>
            </a:r>
            <a:endParaRPr lang="pt-BR" altLang="pt-BR" sz="1400" dirty="0"/>
          </a:p>
          <a:p>
            <a:pPr algn="ctr">
              <a:buSzPct val="100000"/>
              <a:defRPr/>
            </a:pPr>
            <a:r>
              <a:rPr lang="pt-BR" altLang="pt-BR" sz="1400" b="1" dirty="0">
                <a:solidFill>
                  <a:schemeClr val="tx1"/>
                </a:solidFill>
              </a:rPr>
              <a:t>Situação MAIS FAVORÁVEL, MAS desperta a concorrência.</a:t>
            </a:r>
          </a:p>
          <a:p>
            <a:pPr algn="ctr">
              <a:buSzPct val="100000"/>
              <a:defRPr/>
            </a:pPr>
            <a:r>
              <a:rPr lang="pt-BR" altLang="pt-BR" sz="1400" b="1" dirty="0">
                <a:solidFill>
                  <a:schemeClr val="tx1"/>
                </a:solidFill>
              </a:rPr>
              <a:t>Concorrência copiará.</a:t>
            </a:r>
          </a:p>
          <a:p>
            <a:pPr algn="ctr">
              <a:buSzPct val="100000"/>
              <a:defRPr/>
            </a:pPr>
            <a:r>
              <a:rPr lang="pt-BR" altLang="pt-BR" sz="1400" b="1" dirty="0">
                <a:solidFill>
                  <a:schemeClr val="tx1"/>
                </a:solidFill>
              </a:rPr>
              <a:t>Mais difícil MANTER que ALCANÇAR o sucesso.</a:t>
            </a:r>
          </a:p>
        </p:txBody>
      </p:sp>
      <p:sp>
        <p:nvSpPr>
          <p:cNvPr id="7" name="Retângulo 6"/>
          <p:cNvSpPr/>
          <p:nvPr/>
        </p:nvSpPr>
        <p:spPr>
          <a:xfrm>
            <a:off x="6366768" y="3624386"/>
            <a:ext cx="2952328" cy="18722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SzPct val="100000"/>
              <a:defRPr/>
            </a:pPr>
            <a:r>
              <a:rPr lang="pt-BR" altLang="pt-BR" sz="1400" dirty="0">
                <a:solidFill>
                  <a:srgbClr val="FF0000"/>
                </a:solidFill>
              </a:rPr>
              <a:t>IGUALDADE</a:t>
            </a:r>
            <a:endParaRPr lang="pt-BR" altLang="pt-BR" sz="1400" dirty="0"/>
          </a:p>
          <a:p>
            <a:pPr algn="ctr">
              <a:buSzPct val="100000"/>
              <a:defRPr/>
            </a:pPr>
            <a:r>
              <a:rPr lang="pt-BR" altLang="pt-BR" sz="1400" b="1" dirty="0">
                <a:solidFill>
                  <a:schemeClr val="tx1"/>
                </a:solidFill>
              </a:rPr>
              <a:t>Empresa tem oferta relevante MAS AINDA não é reconhecida com um DIFERENCIAL. </a:t>
            </a:r>
          </a:p>
          <a:p>
            <a:pPr algn="ctr">
              <a:buSzPct val="100000"/>
              <a:defRPr/>
            </a:pPr>
            <a:r>
              <a:rPr lang="pt-BR" altLang="pt-BR" sz="1400" b="1" dirty="0">
                <a:solidFill>
                  <a:schemeClr val="tx1"/>
                </a:solidFill>
              </a:rPr>
              <a:t>Depende de ações ALEATÓRIAS do cliente.</a:t>
            </a:r>
          </a:p>
        </p:txBody>
      </p:sp>
      <p:sp>
        <p:nvSpPr>
          <p:cNvPr id="8" name="Retângulo 7"/>
          <p:cNvSpPr/>
          <p:nvPr/>
        </p:nvSpPr>
        <p:spPr>
          <a:xfrm>
            <a:off x="3359696" y="3624386"/>
            <a:ext cx="2952328" cy="187220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SzPct val="100000"/>
              <a:defRPr/>
            </a:pPr>
            <a:r>
              <a:rPr lang="pt-BR" altLang="pt-BR" sz="1400" dirty="0">
                <a:solidFill>
                  <a:srgbClr val="FF0000"/>
                </a:solidFill>
              </a:rPr>
              <a:t>INVISÍVEL</a:t>
            </a:r>
            <a:endParaRPr lang="pt-BR" altLang="pt-BR" sz="1400" dirty="0"/>
          </a:p>
          <a:p>
            <a:pPr algn="ctr">
              <a:buSzPct val="100000"/>
              <a:defRPr/>
            </a:pPr>
            <a:r>
              <a:rPr lang="pt-BR" altLang="pt-BR" sz="1400" b="1" dirty="0">
                <a:solidFill>
                  <a:schemeClr val="tx1"/>
                </a:solidFill>
              </a:rPr>
              <a:t>Empresa NÃO TEM (ponto de vista dos clientes) um DIFERENCIAL. Não é reconhecida </a:t>
            </a:r>
          </a:p>
          <a:p>
            <a:pPr algn="ctr">
              <a:buSzPct val="100000"/>
              <a:defRPr/>
            </a:pPr>
            <a:r>
              <a:rPr lang="pt-BR" altLang="pt-BR" sz="1400" b="1" dirty="0">
                <a:solidFill>
                  <a:schemeClr val="tx1"/>
                </a:solidFill>
              </a:rPr>
              <a:t>Negócios == ACASO (sem razão)</a:t>
            </a:r>
          </a:p>
          <a:p>
            <a:pPr algn="ctr">
              <a:buSzPct val="100000"/>
              <a:defRPr/>
            </a:pPr>
            <a:r>
              <a:rPr lang="pt-BR" altLang="pt-BR" sz="1400" b="1" dirty="0">
                <a:solidFill>
                  <a:schemeClr val="tx1"/>
                </a:solidFill>
              </a:rPr>
              <a:t>Futuro == MORTE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Matriz dos 2 Rs</a:t>
            </a:r>
            <a:endParaRPr lang="pt-BR" sz="2400" dirty="0">
              <a:latin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908050"/>
            <a:ext cx="6762328" cy="5689302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pPr marL="0" indent="0">
              <a:buSzPct val="100000"/>
              <a:buNone/>
              <a:defRPr/>
            </a:pPr>
            <a:r>
              <a:rPr lang="pt-BR" alt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Relevância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Cliente só comprará se considerar sua oferta boa, relevante e importante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Se a empresa considera-la relevante, </a:t>
            </a:r>
            <a:r>
              <a:rPr lang="pt-BR" alt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 o cliente não </a:t>
            </a: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== Desperdício </a:t>
            </a: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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0" indent="0">
              <a:buSzPct val="100000"/>
              <a:buNone/>
              <a:defRPr/>
            </a:pPr>
            <a:r>
              <a:rPr lang="pt-BR" alt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Reconhecimento</a:t>
            </a: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que faz um cliente escolher A SUA EMPRESA e não o concorrente?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 empresa deve ter ALGO que eles buscam, desejam, almejam... É o DIFERENCIAL no mercado, MAS... O diferencial deve ser enxergado pelo CLIENTE.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Matriz de Ansoff</a:t>
            </a:r>
            <a:endParaRPr lang="pt-BR" sz="2400" dirty="0">
              <a:latin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124744"/>
            <a:ext cx="6906344" cy="4953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Foco em determinar oportunidades de crescimento de unidades de negócio. Matriz Produto/Mercado 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Foco no MERCADO EXTERNO 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Pioneiros da Administração sempre focaram o mercado INTERNO 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Primeiro: Sucesso = Produtividade 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Depois: Sucesso = Atender DEMANDA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Matriz de Ansoff</a:t>
            </a:r>
            <a:endParaRPr lang="pt-BR" sz="2400" dirty="0">
              <a:latin typeface="Arial" charset="0"/>
            </a:endParaRPr>
          </a:p>
        </p:txBody>
      </p:sp>
      <p:pic>
        <p:nvPicPr>
          <p:cNvPr id="40963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844825"/>
            <a:ext cx="8407400" cy="34702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Matriz de Ansoff</a:t>
            </a:r>
            <a:endParaRPr lang="pt-BR" sz="2400" dirty="0">
              <a:latin typeface="Arial" charset="0"/>
            </a:endParaRPr>
          </a:p>
        </p:txBody>
      </p:sp>
      <p:pic>
        <p:nvPicPr>
          <p:cNvPr id="43011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5" y="1426844"/>
            <a:ext cx="8107981" cy="482453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Matriz BCG</a:t>
            </a:r>
            <a:endParaRPr lang="pt-BR" sz="2400" dirty="0">
              <a:latin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340768"/>
            <a:ext cx="7772400" cy="4953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Ferramenta Matriz BCG (Boston Consulting </a:t>
            </a:r>
            <a:r>
              <a:rPr lang="en-US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Group</a:t>
            </a: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Empresas com foco em LONGO PRAZO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Produtos para mercado de Altas Taxas de Crescimento</a:t>
            </a:r>
          </a:p>
          <a:p>
            <a:pPr marL="0" indent="0">
              <a:buSzPct val="100000"/>
              <a:buNone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pt-BR" altLang="pt-BR" sz="2400" u="sng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necessitam Investimentos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Produtos para mercados de Baixas Taxas de Crescimento</a:t>
            </a:r>
          </a:p>
          <a:p>
            <a:pPr marL="0" indent="0">
              <a:buSzPct val="100000"/>
              <a:buNone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pt-BR" altLang="pt-BR" sz="2400" u="sng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geram Receitas</a:t>
            </a:r>
            <a:endParaRPr lang="pt-BR" altLang="pt-BR" sz="24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100000"/>
              <a:buNone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Matriz BCG</a:t>
            </a:r>
            <a:endParaRPr lang="pt-BR" sz="2400" dirty="0">
              <a:latin typeface="Arial" charset="0"/>
            </a:endParaRPr>
          </a:p>
        </p:txBody>
      </p:sp>
      <p:pic>
        <p:nvPicPr>
          <p:cNvPr id="47108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9" y="1196753"/>
            <a:ext cx="8486775" cy="50117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Matriz BCG</a:t>
            </a:r>
            <a:endParaRPr lang="pt-BR" sz="2400" dirty="0">
              <a:latin typeface="Arial" charset="0"/>
            </a:endParaRPr>
          </a:p>
        </p:txBody>
      </p:sp>
      <p:pic>
        <p:nvPicPr>
          <p:cNvPr id="49156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9" y="980729"/>
            <a:ext cx="7261225" cy="57007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tângulo 2"/>
          <p:cNvSpPr/>
          <p:nvPr/>
        </p:nvSpPr>
        <p:spPr>
          <a:xfrm>
            <a:off x="5015880" y="2204864"/>
            <a:ext cx="2232248" cy="28803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3965972" y="3687068"/>
            <a:ext cx="2232248" cy="28803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3962152" y="4881240"/>
            <a:ext cx="2232248" cy="28803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2876116" y="6390061"/>
            <a:ext cx="2232248" cy="28803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Matriz BCG</a:t>
            </a:r>
            <a:endParaRPr lang="pt-BR" sz="2400" dirty="0">
              <a:latin typeface="Arial" charset="0"/>
            </a:endParaRPr>
          </a:p>
        </p:txBody>
      </p:sp>
      <p:pic>
        <p:nvPicPr>
          <p:cNvPr id="51204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89" y="2428876"/>
            <a:ext cx="8988425" cy="29448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Matriz GE de atratividade</a:t>
            </a:r>
            <a:endParaRPr lang="pt-BR" sz="2400" dirty="0">
              <a:latin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268760"/>
            <a:ext cx="7772400" cy="4953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Ferramenta Matriz GE (Consultoria McKinsey)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Foco em </a:t>
            </a:r>
            <a:r>
              <a:rPr lang="pt-BR" altLang="pt-BR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Análise de Portfólio </a:t>
            </a: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de unidade de negócios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Melhor PORTFÓLIO =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Se encaixa nos pontos FORTES da empresa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EXPLORAR mercado atrativos 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100000"/>
              <a:buNone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801CC84-B2EC-B740-9E4A-4610747017BC}"/>
              </a:ext>
            </a:extLst>
          </p:cNvPr>
          <p:cNvSpPr txBox="1"/>
          <p:nvPr/>
        </p:nvSpPr>
        <p:spPr>
          <a:xfrm>
            <a:off x="5590493" y="1270353"/>
            <a:ext cx="5035066" cy="2046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FACULDADE DOM BOSCO DE PORTO ALEGRE</a:t>
            </a:r>
          </a:p>
          <a:p>
            <a:pPr algn="just"/>
            <a:endParaRPr lang="pt-BR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Há 15 anos a Faculdade Dom Bosco de Porto Alegre é referência no Ensino Superior de qualidade comprovada pelas frequentes avaliações dos organismos que nos credenciam e que nos atribuem os mais elevados conceitos em nossos cursos. Nossa incidência educativa se manifesta nos inúmeros ex-alunos que atuam na sociedade exercendo sua cidadania e se destacando em suas vidas profissionais.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688114C-C7D6-DE4C-B8AD-55D2825CEA11}"/>
              </a:ext>
            </a:extLst>
          </p:cNvPr>
          <p:cNvGrpSpPr/>
          <p:nvPr/>
        </p:nvGrpSpPr>
        <p:grpSpPr>
          <a:xfrm>
            <a:off x="7003167" y="3663647"/>
            <a:ext cx="2209718" cy="1224394"/>
            <a:chOff x="7036021" y="3613905"/>
            <a:chExt cx="2209718" cy="1224394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854B852A-9947-CE48-8511-780EE3EDC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36021" y="3613906"/>
              <a:ext cx="827059" cy="1224393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0E3B2F95-A896-EB42-AA51-3AB629A47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8292" y="3613905"/>
              <a:ext cx="1167447" cy="12243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46148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Matriz GE de atratividade</a:t>
            </a:r>
            <a:endParaRPr lang="pt-BR" sz="2400" dirty="0">
              <a:latin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196752"/>
            <a:ext cx="7772400" cy="4953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Ferramenta Matriz GE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Foco da Análise: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Decidir qual unidade de negócio deve receber mais investimentos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Desenvolver estratégias de crescimento incluindo novos produtos ao portfólio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Decidir que áreas e negócios devem ser retirados do portfólio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100000"/>
              <a:buNone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Matriz GE de atratividade</a:t>
            </a:r>
            <a:endParaRPr lang="pt-BR" sz="2400" dirty="0">
              <a:latin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268760"/>
            <a:ext cx="7772400" cy="4953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Fatores EXTERNOS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Tamanho do mercado.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Taxa de crescimento do mercado.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Lucratividade do mercado.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Tendências de preço.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Intensidade da rivalidade entre os concorrentes.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Risco total do retorno dos investimentos no setor.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Barreiras para entrada no setor.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Oportunidades de diferenciação dos produtos/serviços.</a:t>
            </a: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100000"/>
              <a:buNone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Matriz GE de atratividade</a:t>
            </a:r>
            <a:endParaRPr lang="pt-BR" sz="2400" dirty="0">
              <a:latin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124744"/>
            <a:ext cx="7772400" cy="5544616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pPr>
              <a:spcBef>
                <a:spcPts val="0"/>
              </a:spcBef>
              <a:buSzPct val="100000"/>
              <a:defRPr/>
            </a:pPr>
            <a:r>
              <a:rPr lang="pt-BR" altLang="pt-BR" sz="2200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Fatores INTERNOS</a:t>
            </a:r>
          </a:p>
          <a:p>
            <a:pPr>
              <a:spcBef>
                <a:spcPts val="0"/>
              </a:spcBef>
              <a:defRPr/>
            </a:pP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Força dos ativos e competências.</a:t>
            </a:r>
          </a:p>
          <a:p>
            <a:pPr>
              <a:spcBef>
                <a:spcPts val="0"/>
              </a:spcBef>
              <a:defRPr/>
            </a:pP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Força da marca em relação à concorrência (ligado ao esforço de marketing).</a:t>
            </a:r>
          </a:p>
          <a:p>
            <a:pPr>
              <a:spcBef>
                <a:spcPts val="0"/>
              </a:spcBef>
              <a:defRPr/>
            </a:pP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Participação de mercado.</a:t>
            </a:r>
          </a:p>
          <a:p>
            <a:pPr>
              <a:spcBef>
                <a:spcPts val="0"/>
              </a:spcBef>
              <a:defRPr/>
            </a:pP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Taxa de crescimento da participação de mercado.</a:t>
            </a:r>
          </a:p>
          <a:p>
            <a:pPr>
              <a:spcBef>
                <a:spcPts val="0"/>
              </a:spcBef>
              <a:defRPr/>
            </a:pP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Lealdade dos clientes.</a:t>
            </a:r>
          </a:p>
          <a:p>
            <a:pPr>
              <a:spcBef>
                <a:spcPts val="0"/>
              </a:spcBef>
              <a:defRPr/>
            </a:pP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Posição de custo em relação aos concorrentes (ligado à estrutura</a:t>
            </a:r>
          </a:p>
          <a:p>
            <a:pPr>
              <a:spcBef>
                <a:spcPts val="0"/>
              </a:spcBef>
              <a:defRPr/>
            </a:pP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de custos da empresa).</a:t>
            </a:r>
          </a:p>
          <a:p>
            <a:pPr>
              <a:spcBef>
                <a:spcPts val="0"/>
              </a:spcBef>
              <a:defRPr/>
            </a:pP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Margem de lucro em relação aos concorrentes.</a:t>
            </a:r>
          </a:p>
          <a:p>
            <a:pPr>
              <a:spcBef>
                <a:spcPts val="0"/>
              </a:spcBef>
              <a:defRPr/>
            </a:pP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Capacidade de produção e força de distribuição.</a:t>
            </a:r>
          </a:p>
          <a:p>
            <a:pPr>
              <a:spcBef>
                <a:spcPts val="0"/>
              </a:spcBef>
              <a:defRPr/>
            </a:pP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Patentes tecnológicas e de outras inovações.</a:t>
            </a:r>
          </a:p>
          <a:p>
            <a:pPr>
              <a:spcBef>
                <a:spcPts val="0"/>
              </a:spcBef>
              <a:defRPr/>
            </a:pP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Qualidade.</a:t>
            </a:r>
          </a:p>
          <a:p>
            <a:pPr>
              <a:spcBef>
                <a:spcPts val="0"/>
              </a:spcBef>
              <a:defRPr/>
            </a:pP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Acesso a recursos financeiros e investimentos.</a:t>
            </a:r>
          </a:p>
          <a:p>
            <a:pPr>
              <a:spcBef>
                <a:spcPts val="0"/>
              </a:spcBef>
              <a:defRPr/>
            </a:pPr>
            <a:r>
              <a:rPr lang="pt-BR" sz="2200" dirty="0">
                <a:latin typeface="Calibri" panose="020F0502020204030204" pitchFamily="34" charset="0"/>
                <a:cs typeface="Calibri" panose="020F0502020204030204" pitchFamily="34" charset="0"/>
              </a:rPr>
              <a:t>Capacidade administrativa.</a:t>
            </a:r>
            <a:endParaRPr lang="pt-BR" alt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SzPct val="100000"/>
              <a:buNone/>
              <a:defRPr/>
            </a:pPr>
            <a:endParaRPr lang="pt-BR" altLang="pt-BR" sz="2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Matriz GE de atratividade</a:t>
            </a:r>
            <a:endParaRPr lang="pt-BR" sz="2400" dirty="0">
              <a:latin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667000" y="1676400"/>
            <a:ext cx="7772400" cy="4953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indent="0">
              <a:buSzPct val="100000"/>
              <a:buNone/>
              <a:defRPr/>
            </a:pPr>
            <a:endParaRPr lang="pt-BR" altLang="pt-BR" i="0" dirty="0"/>
          </a:p>
        </p:txBody>
      </p:sp>
      <p:pic>
        <p:nvPicPr>
          <p:cNvPr id="61444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239" y="790575"/>
            <a:ext cx="8899525" cy="59324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Matriz SWOT</a:t>
            </a:r>
            <a:endParaRPr lang="pt-BR" sz="2400" dirty="0">
              <a:latin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196752"/>
            <a:ext cx="7772400" cy="4953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Ferramenta Matriz SWOT</a:t>
            </a:r>
          </a:p>
          <a:p>
            <a:pPr marL="0" indent="0">
              <a:buSzPct val="100000"/>
              <a:buNone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Foco em análise de Cenários 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Bastante poderosa e GENÉRICA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Matriz SWOT</a:t>
            </a:r>
            <a:endParaRPr lang="pt-BR" sz="2400" dirty="0">
              <a:latin typeface="Arial" charset="0"/>
            </a:endParaRPr>
          </a:p>
        </p:txBody>
      </p:sp>
      <p:pic>
        <p:nvPicPr>
          <p:cNvPr id="65544" name="Picture 8" descr="Resultado de imagem para matriz swo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1412776"/>
            <a:ext cx="7153473" cy="468052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Matriz SWOT</a:t>
            </a:r>
            <a:endParaRPr lang="pt-BR" sz="2400" dirty="0">
              <a:latin typeface="Arial" charset="0"/>
            </a:endParaRPr>
          </a:p>
        </p:txBody>
      </p:sp>
      <p:pic>
        <p:nvPicPr>
          <p:cNvPr id="69636" name="Picture 2" descr="https://mundopauta.files.wordpress.com/2014/07/analise-swot-no-comercio-eletronic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484785"/>
            <a:ext cx="8089900" cy="46720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Matriz SWOT</a:t>
            </a:r>
            <a:endParaRPr lang="pt-BR" sz="2400" dirty="0">
              <a:latin typeface="Arial" charset="0"/>
            </a:endParaRPr>
          </a:p>
        </p:txBody>
      </p:sp>
      <p:pic>
        <p:nvPicPr>
          <p:cNvPr id="67588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536" y="1700808"/>
            <a:ext cx="8212138" cy="18986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9" name="Imagem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612" y="4005064"/>
            <a:ext cx="7993062" cy="21605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667000" y="1676400"/>
            <a:ext cx="7772400" cy="4953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i="0" dirty="0"/>
          </a:p>
        </p:txBody>
      </p:sp>
      <p:pic>
        <p:nvPicPr>
          <p:cNvPr id="7168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-19235"/>
            <a:ext cx="9144000" cy="687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Matriz SWOT</a:t>
            </a:r>
            <a:endParaRPr lang="pt-BR" sz="2400" dirty="0">
              <a:latin typeface="Arial" charset="0"/>
            </a:endParaRPr>
          </a:p>
        </p:txBody>
      </p:sp>
      <p:pic>
        <p:nvPicPr>
          <p:cNvPr id="73732" name="Picture 2" descr="http://image.slidesharecdn.com/analiseswot-120520182934-phpapp02/95/analise-swot-18-728.jpg?cb=133753873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124744"/>
            <a:ext cx="6934200" cy="52006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8" descr="Resultado de imagem para implantando a governança de ti">
            <a:extLst>
              <a:ext uri="{FF2B5EF4-FFF2-40B4-BE49-F238E27FC236}">
                <a16:creationId xmlns:a16="http://schemas.microsoft.com/office/drawing/2014/main" id="{2FB6B07F-1A61-46C2-B220-21BC72581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940" y="196914"/>
            <a:ext cx="6464172" cy="646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44C4EFA-18FB-47B2-B25C-2EFA49B288A0}"/>
              </a:ext>
            </a:extLst>
          </p:cNvPr>
          <p:cNvSpPr txBox="1"/>
          <p:nvPr/>
        </p:nvSpPr>
        <p:spPr>
          <a:xfrm>
            <a:off x="663677" y="838748"/>
            <a:ext cx="2959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Leitura básica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Matriz SWOT</a:t>
            </a:r>
            <a:endParaRPr lang="pt-BR" sz="2400" dirty="0">
              <a:latin typeface="Arial" charset="0"/>
            </a:endParaRPr>
          </a:p>
        </p:txBody>
      </p:sp>
      <p:pic>
        <p:nvPicPr>
          <p:cNvPr id="5" name="Imagem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608" y="1268760"/>
            <a:ext cx="6660778" cy="510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060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>
            <a:extLst>
              <a:ext uri="{FF2B5EF4-FFF2-40B4-BE49-F238E27FC236}">
                <a16:creationId xmlns:a16="http://schemas.microsoft.com/office/drawing/2014/main" id="{4B7DED8E-8928-4EC9-AE76-AC852C5FE0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      BSC</a:t>
            </a:r>
          </a:p>
        </p:txBody>
      </p:sp>
      <p:sp>
        <p:nvSpPr>
          <p:cNvPr id="473091" name="Rectangle 3">
            <a:extLst>
              <a:ext uri="{FF2B5EF4-FFF2-40B4-BE49-F238E27FC236}">
                <a16:creationId xmlns:a16="http://schemas.microsoft.com/office/drawing/2014/main" id="{D914CB09-80A7-419E-956A-8A2954AA71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33599" y="1556792"/>
            <a:ext cx="7772400" cy="495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Instrumento que auxilia o alinhamento de todas as iniciativas de todos os níveis da empresa com os objetivos e estratégias de negócio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GTI = alinhar TI e negócios</a:t>
            </a: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BSC = alinhar negócio e negócio (estratégia)</a:t>
            </a: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BSC = empresa se conhecer ...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Foco = GTI + BSC = sucesso !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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>
            <a:extLst>
              <a:ext uri="{FF2B5EF4-FFF2-40B4-BE49-F238E27FC236}">
                <a16:creationId xmlns:a16="http://schemas.microsoft.com/office/drawing/2014/main" id="{0219DFFE-AF0E-4750-BBA4-890016E6DF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      BSC</a:t>
            </a:r>
          </a:p>
        </p:txBody>
      </p:sp>
      <p:pic>
        <p:nvPicPr>
          <p:cNvPr id="8195" name="Picture 2">
            <a:extLst>
              <a:ext uri="{FF2B5EF4-FFF2-40B4-BE49-F238E27FC236}">
                <a16:creationId xmlns:a16="http://schemas.microsoft.com/office/drawing/2014/main" id="{28BBC9EB-CFF0-4122-9013-625ECA845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132856"/>
            <a:ext cx="8755062" cy="30718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>
            <a:extLst>
              <a:ext uri="{FF2B5EF4-FFF2-40B4-BE49-F238E27FC236}">
                <a16:creationId xmlns:a16="http://schemas.microsoft.com/office/drawing/2014/main" id="{E5226965-98F5-4DA6-908C-95AD64F5C9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      BSC</a:t>
            </a:r>
          </a:p>
        </p:txBody>
      </p:sp>
      <p:sp>
        <p:nvSpPr>
          <p:cNvPr id="473091" name="Rectangle 3">
            <a:extLst>
              <a:ext uri="{FF2B5EF4-FFF2-40B4-BE49-F238E27FC236}">
                <a16:creationId xmlns:a16="http://schemas.microsoft.com/office/drawing/2014/main" id="{AE5ED238-DABC-4F4E-8C62-96C6EEE087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33599" y="1270541"/>
            <a:ext cx="7772400" cy="4953000"/>
          </a:xfrm>
        </p:spPr>
        <p:txBody>
          <a:bodyPr>
            <a:normAutofit/>
          </a:bodyPr>
          <a:lstStyle/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Criado por Kaplan e Norton 1990</a:t>
            </a: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Focando Medição de Desempenho na organização do futuro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Objetivo – extrapolar a </a:t>
            </a:r>
            <a:r>
              <a:rPr 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medição de desempenho baseada somente em indicadores financeiros, considerada obsoleta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Baseado em estudos de casos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>
            <a:extLst>
              <a:ext uri="{FF2B5EF4-FFF2-40B4-BE49-F238E27FC236}">
                <a16:creationId xmlns:a16="http://schemas.microsoft.com/office/drawing/2014/main" id="{74C892B6-9C2A-43A5-9F46-BDA8A23136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      BSC</a:t>
            </a:r>
          </a:p>
        </p:txBody>
      </p:sp>
      <p:sp>
        <p:nvSpPr>
          <p:cNvPr id="473091" name="Rectangle 3">
            <a:extLst>
              <a:ext uri="{FF2B5EF4-FFF2-40B4-BE49-F238E27FC236}">
                <a16:creationId xmlns:a16="http://schemas.microsoft.com/office/drawing/2014/main" id="{558D08DC-AFD7-4C28-94E9-FC7610EB94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33599" y="1340768"/>
            <a:ext cx="7772400" cy="4953000"/>
          </a:xfrm>
        </p:spPr>
        <p:txBody>
          <a:bodyPr>
            <a:normAutofit/>
          </a:bodyPr>
          <a:lstStyle/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  <a:defRPr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Empresa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Analog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 Devices (1987)</a:t>
            </a:r>
          </a:p>
          <a:p>
            <a:pPr marL="0" indent="0">
              <a:buNone/>
              <a:defRPr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http://www.schneiderman.com/Concepts/The_First_Balanced_Scorecard/BSC_INTRO_AND_CONTENTS.htm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  <a:defRPr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Scorecard</a:t>
            </a:r>
          </a:p>
          <a:p>
            <a:pPr lvl="1">
              <a:defRPr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Medições financeiras</a:t>
            </a:r>
          </a:p>
          <a:p>
            <a:pPr lvl="1">
              <a:defRPr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Entregas aos clientes</a:t>
            </a:r>
          </a:p>
          <a:p>
            <a:pPr lvl="1">
              <a:defRPr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Qualidade</a:t>
            </a:r>
          </a:p>
          <a:p>
            <a:pPr lvl="1">
              <a:defRPr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Tempo de manufatura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>
            <a:extLst>
              <a:ext uri="{FF2B5EF4-FFF2-40B4-BE49-F238E27FC236}">
                <a16:creationId xmlns:a16="http://schemas.microsoft.com/office/drawing/2014/main" id="{306346B7-A2E2-4CE5-B01D-0C04242F2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      BSC</a:t>
            </a:r>
          </a:p>
        </p:txBody>
      </p:sp>
      <p:sp>
        <p:nvSpPr>
          <p:cNvPr id="473091" name="Rectangle 3">
            <a:extLst>
              <a:ext uri="{FF2B5EF4-FFF2-40B4-BE49-F238E27FC236}">
                <a16:creationId xmlns:a16="http://schemas.microsoft.com/office/drawing/2014/main" id="{3DEC6072-C292-4D4C-81B3-B2BAA6923F7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33599" y="1484784"/>
            <a:ext cx="7772400" cy="4953000"/>
          </a:xfrm>
        </p:spPr>
        <p:txBody>
          <a:bodyPr>
            <a:normAutofit/>
          </a:bodyPr>
          <a:lstStyle/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  <a:defRPr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Scorecard multidimensional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4 perspectivas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Financeira</a:t>
            </a: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Clientes</a:t>
            </a: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Processos internos</a:t>
            </a: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Aprendizado e crescimento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>
            <a:extLst>
              <a:ext uri="{FF2B5EF4-FFF2-40B4-BE49-F238E27FC236}">
                <a16:creationId xmlns:a16="http://schemas.microsoft.com/office/drawing/2014/main" id="{1FE0D6F0-3847-483E-94EA-2016DD1DD3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      BSC</a:t>
            </a:r>
          </a:p>
        </p:txBody>
      </p:sp>
      <p:sp>
        <p:nvSpPr>
          <p:cNvPr id="473091" name="Rectangle 3">
            <a:extLst>
              <a:ext uri="{FF2B5EF4-FFF2-40B4-BE49-F238E27FC236}">
                <a16:creationId xmlns:a16="http://schemas.microsoft.com/office/drawing/2014/main" id="{690E526C-53C2-4F0A-9FBC-86947BE5E8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64430" y="1412776"/>
            <a:ext cx="7772400" cy="495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Perspectivas Financeira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Descreve resultados esperado em termos financeiros tradicionais</a:t>
            </a: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Clientes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Descreve a proposição de valor para o cliente</a:t>
            </a: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Processos internos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Identifica processos críticos para a geração de valor para o cliente</a:t>
            </a: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Aprendizado e crescimento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Identifica ativos intangíveis críticos 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>
            <a:extLst>
              <a:ext uri="{FF2B5EF4-FFF2-40B4-BE49-F238E27FC236}">
                <a16:creationId xmlns:a16="http://schemas.microsoft.com/office/drawing/2014/main" id="{4618BB11-2CF8-49BE-AE61-D0D38D667F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      BSC</a:t>
            </a:r>
          </a:p>
        </p:txBody>
      </p:sp>
      <p:sp>
        <p:nvSpPr>
          <p:cNvPr id="473091" name="Rectangle 3">
            <a:extLst>
              <a:ext uri="{FF2B5EF4-FFF2-40B4-BE49-F238E27FC236}">
                <a16:creationId xmlns:a16="http://schemas.microsoft.com/office/drawing/2014/main" id="{4A3EF2E8-FD60-45C6-9B97-531B485F01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33599" y="1412776"/>
            <a:ext cx="7772400" cy="49530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Balanced Scorecard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Balanced? Refletir o balanço entre: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Objetivos de curto e longo prazo</a:t>
            </a: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Medidas financeiras e não financeiras</a:t>
            </a: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Perspectivas internas e externas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>
            <a:extLst>
              <a:ext uri="{FF2B5EF4-FFF2-40B4-BE49-F238E27FC236}">
                <a16:creationId xmlns:a16="http://schemas.microsoft.com/office/drawing/2014/main" id="{BA8B71DA-625D-445C-95CB-92C80C335B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      BSC</a:t>
            </a:r>
          </a:p>
        </p:txBody>
      </p:sp>
      <p:sp>
        <p:nvSpPr>
          <p:cNvPr id="473091" name="Rectangle 3">
            <a:extLst>
              <a:ext uri="{FF2B5EF4-FFF2-40B4-BE49-F238E27FC236}">
                <a16:creationId xmlns:a16="http://schemas.microsoft.com/office/drawing/2014/main" id="{368E1990-ECFA-46C5-B21C-FBBF738153A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207568" y="1287782"/>
            <a:ext cx="7772400" cy="4953000"/>
          </a:xfrm>
        </p:spPr>
        <p:txBody>
          <a:bodyPr>
            <a:normAutofit/>
          </a:bodyPr>
          <a:lstStyle/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  <a:defRPr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Balanced Scorecard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Levando a: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Instrumento de ALINHAMENTO e desdobramento da estratégia da empresa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Gerando um sistema de GESTÃO estratégica de uma empresa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>
            <a:extLst>
              <a:ext uri="{FF2B5EF4-FFF2-40B4-BE49-F238E27FC236}">
                <a16:creationId xmlns:a16="http://schemas.microsoft.com/office/drawing/2014/main" id="{187C8CA7-4533-438B-B039-7FE5F2A3C9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      BSC</a:t>
            </a:r>
          </a:p>
        </p:txBody>
      </p:sp>
      <p:sp>
        <p:nvSpPr>
          <p:cNvPr id="473091" name="Rectangle 3">
            <a:extLst>
              <a:ext uri="{FF2B5EF4-FFF2-40B4-BE49-F238E27FC236}">
                <a16:creationId xmlns:a16="http://schemas.microsoft.com/office/drawing/2014/main" id="{AC002972-7BAA-4F33-80F8-B9525DFBEAD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33599" y="1340768"/>
            <a:ext cx="7772400" cy="4953000"/>
          </a:xfrm>
        </p:spPr>
        <p:txBody>
          <a:bodyPr>
            <a:normAutofit/>
          </a:bodyPr>
          <a:lstStyle/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  <a:defRPr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Balanced Scorecard - Objetivos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Traduzir a estratégia da empresa em termos operacionais</a:t>
            </a: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Alinhar a organização à estratégia</a:t>
            </a: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Transformar a estratégia em tarefas</a:t>
            </a: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Converter estratégia em processo contínuo</a:t>
            </a: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Mobilizar a mudança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7772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Algumas ferramentas...</a:t>
            </a:r>
            <a:endParaRPr lang="pt-BR" sz="2400" dirty="0">
              <a:latin typeface="Arial" charset="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340768"/>
            <a:ext cx="7772400" cy="4953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Calibri" panose="020F0502020204030204" pitchFamily="34" charset="0"/>
              </a:rPr>
              <a:t>2 R – Relevância e reconhecimento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Calibri" panose="020F0502020204030204" pitchFamily="34" charset="0"/>
              </a:rPr>
              <a:t>Matriz de Ansoff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Calibri" panose="020F0502020204030204" pitchFamily="34" charset="0"/>
              </a:rPr>
              <a:t>Matriz BCG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Calibri" panose="020F0502020204030204" pitchFamily="34" charset="0"/>
              </a:rPr>
              <a:t>Matriz 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 sz="2400" b="1" dirty="0">
                <a:latin typeface="Calibri" panose="020F0502020204030204" pitchFamily="34" charset="0"/>
              </a:rPr>
              <a:t>Análise SWOT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 sz="2400" b="1" dirty="0">
                <a:latin typeface="Calibri" panose="020F0502020204030204" pitchFamily="34" charset="0"/>
              </a:rPr>
              <a:t>BSC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 sz="2400" dirty="0">
                <a:latin typeface="Calibri" panose="020F0502020204030204" pitchFamily="34" charset="0"/>
              </a:rPr>
              <a:t>Atividade prática</a:t>
            </a:r>
          </a:p>
          <a:p>
            <a:pPr>
              <a:lnSpc>
                <a:spcPct val="90000"/>
              </a:lnSpc>
              <a:buClr>
                <a:schemeClr val="tx1"/>
              </a:buClr>
              <a:buSzTx/>
              <a:buFontTx/>
              <a:buChar char="•"/>
            </a:pPr>
            <a:endParaRPr lang="pt-BR" altLang="pt-BR" sz="2400" b="1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SzTx/>
              <a:buFontTx/>
              <a:buChar char="•"/>
            </a:pPr>
            <a:endParaRPr lang="pt-BR" altLang="pt-BR" sz="2400" b="1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SzTx/>
              <a:buFontTx/>
              <a:buChar char="•"/>
            </a:pPr>
            <a:endParaRPr lang="pt-BR" altLang="pt-BR" sz="2400" b="1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SzTx/>
              <a:buFontTx/>
              <a:buChar char="•"/>
            </a:pPr>
            <a:endParaRPr lang="pt-BR" altLang="pt-BR" sz="2400" b="1" dirty="0">
              <a:latin typeface="Calibri" panose="020F0502020204030204" pitchFamily="34" charset="0"/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SzTx/>
              <a:buFontTx/>
              <a:buChar char="•"/>
            </a:pPr>
            <a:endParaRPr lang="pt-BR" altLang="pt-BR" sz="2400" dirty="0">
              <a:latin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>
            <a:extLst>
              <a:ext uri="{FF2B5EF4-FFF2-40B4-BE49-F238E27FC236}">
                <a16:creationId xmlns:a16="http://schemas.microsoft.com/office/drawing/2014/main" id="{B50394DC-84C6-42CE-B4DF-42962DA9D1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      BSC</a:t>
            </a:r>
          </a:p>
        </p:txBody>
      </p:sp>
      <p:sp>
        <p:nvSpPr>
          <p:cNvPr id="473091" name="Rectangle 3">
            <a:extLst>
              <a:ext uri="{FF2B5EF4-FFF2-40B4-BE49-F238E27FC236}">
                <a16:creationId xmlns:a16="http://schemas.microsoft.com/office/drawing/2014/main" id="{8BE79AC5-4196-43E7-84E2-F90EC7D266C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50705" y="1556792"/>
            <a:ext cx="7772400" cy="49530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Balanced Scorecard - Estrutura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Relação de causa e efeito entre as 4 perspectivas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Relaciona objetivos com medições, metas e iniciativas em</a:t>
            </a: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Projetos e serviços implantados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1">
            <a:extLst>
              <a:ext uri="{FF2B5EF4-FFF2-40B4-BE49-F238E27FC236}">
                <a16:creationId xmlns:a16="http://schemas.microsoft.com/office/drawing/2014/main" id="{CED93B07-39FF-42C5-8FE7-29A6899261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840" y="1412106"/>
            <a:ext cx="8654862" cy="525725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26191396-4371-4EE8-9CDB-93F384A0A3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3600" y="609600"/>
            <a:ext cx="6347713" cy="1320800"/>
          </a:xfrm>
        </p:spPr>
        <p:txBody>
          <a:bodyPr/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      BSC - Estrutura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>
            <a:extLst>
              <a:ext uri="{FF2B5EF4-FFF2-40B4-BE49-F238E27FC236}">
                <a16:creationId xmlns:a16="http://schemas.microsoft.com/office/drawing/2014/main" id="{720C20A2-C8F9-46F3-A65C-4DB46F917F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      BSC</a:t>
            </a:r>
          </a:p>
        </p:txBody>
      </p:sp>
      <p:sp>
        <p:nvSpPr>
          <p:cNvPr id="473091" name="Rectangle 3">
            <a:extLst>
              <a:ext uri="{FF2B5EF4-FFF2-40B4-BE49-F238E27FC236}">
                <a16:creationId xmlns:a16="http://schemas.microsoft.com/office/drawing/2014/main" id="{FFDEEA00-A435-4D13-9440-A976AF014A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33599" y="1301034"/>
            <a:ext cx="7772400" cy="49530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Balanced Scorecard – Etapas 1/3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Estabelecer a visão da empresa sobre o que ela pretende atingir no futuro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Decompor visão em 4 perspectivas (financeira, clientes, processos, aprendizado/crescimento)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Expressão a visão através de objetivos estratégicos (para cada perspectiva)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>
            <a:extLst>
              <a:ext uri="{FF2B5EF4-FFF2-40B4-BE49-F238E27FC236}">
                <a16:creationId xmlns:a16="http://schemas.microsoft.com/office/drawing/2014/main" id="{3DF3466F-D950-44C8-A107-EF295898BF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      BSC</a:t>
            </a:r>
          </a:p>
        </p:txBody>
      </p:sp>
      <p:sp>
        <p:nvSpPr>
          <p:cNvPr id="473091" name="Rectangle 3">
            <a:extLst>
              <a:ext uri="{FF2B5EF4-FFF2-40B4-BE49-F238E27FC236}">
                <a16:creationId xmlns:a16="http://schemas.microsoft.com/office/drawing/2014/main" id="{50EBB37D-AD5D-47E1-86C5-33A9F73E065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40968" y="1340768"/>
            <a:ext cx="7772400" cy="49530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Balanced Scorecard – Etapas 2/3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Determinação das medições estratégicas – definir indicadores de resultado e de desempenho para cada objetivo estratégico, considerando cada uma das 4 perspectivas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Determinar relações de causa e efeito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Estabelecer o 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Scorecard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– representar os objetivos por perspectiva e pela relações de causa/efeito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>
            <a:extLst>
              <a:ext uri="{FF2B5EF4-FFF2-40B4-BE49-F238E27FC236}">
                <a16:creationId xmlns:a16="http://schemas.microsoft.com/office/drawing/2014/main" id="{5E76C336-A7CB-4490-AE77-4441435D15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      BSC</a:t>
            </a:r>
          </a:p>
        </p:txBody>
      </p:sp>
      <p:sp>
        <p:nvSpPr>
          <p:cNvPr id="473091" name="Rectangle 3">
            <a:extLst>
              <a:ext uri="{FF2B5EF4-FFF2-40B4-BE49-F238E27FC236}">
                <a16:creationId xmlns:a16="http://schemas.microsoft.com/office/drawing/2014/main" id="{83E15719-BC57-4A90-9652-10DB5974F26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33599" y="1412776"/>
            <a:ext cx="7772400" cy="5184576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Balanced Scorecard – Etapas 3/3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Desdobrar o 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Scorecard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as unidades da empresa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Determinar metas quantitativas para cada um dos indicadores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Determinar as iniciativas – Projetos, ações e serviços na prática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Implantar o BSC – comunicar e disseminar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>
            <a:extLst>
              <a:ext uri="{FF2B5EF4-FFF2-40B4-BE49-F238E27FC236}">
                <a16:creationId xmlns:a16="http://schemas.microsoft.com/office/drawing/2014/main" id="{F46D0690-ADC2-4403-8851-E8D02657C9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      BSC</a:t>
            </a:r>
          </a:p>
        </p:txBody>
      </p:sp>
      <p:sp>
        <p:nvSpPr>
          <p:cNvPr id="473091" name="Rectangle 3">
            <a:extLst>
              <a:ext uri="{FF2B5EF4-FFF2-40B4-BE49-F238E27FC236}">
                <a16:creationId xmlns:a16="http://schemas.microsoft.com/office/drawing/2014/main" id="{C8925A04-0F9E-443F-993F-59F50F81061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146378" y="1412776"/>
            <a:ext cx="7772400" cy="49530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Mapa Estratégico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Representação visual das relações de causa e efeito entre os objetivos estratégicos nas 4 perspectivas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Representa como a empresa CRIA valor</a:t>
            </a:r>
          </a:p>
          <a:p>
            <a:pPr>
              <a:defRPr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Elo entre a formulação da estratégia e sua execução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>
            <a:extLst>
              <a:ext uri="{FF2B5EF4-FFF2-40B4-BE49-F238E27FC236}">
                <a16:creationId xmlns:a16="http://schemas.microsoft.com/office/drawing/2014/main" id="{7C508D32-8A3F-45CD-9179-639ECA2424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      BSC</a:t>
            </a:r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617F3F80-144D-4BF2-9B96-0F3067C5C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>
            <a:extLst>
              <a:ext uri="{FF2B5EF4-FFF2-40B4-BE49-F238E27FC236}">
                <a16:creationId xmlns:a16="http://schemas.microsoft.com/office/drawing/2014/main" id="{FB56BE4F-9ECF-4FFE-A842-6C11A1834E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      BSC</a:t>
            </a:r>
          </a:p>
        </p:txBody>
      </p:sp>
      <p:pic>
        <p:nvPicPr>
          <p:cNvPr id="38915" name="Picture 2">
            <a:extLst>
              <a:ext uri="{FF2B5EF4-FFF2-40B4-BE49-F238E27FC236}">
                <a16:creationId xmlns:a16="http://schemas.microsoft.com/office/drawing/2014/main" id="{8B1571C6-BED3-401D-A259-8EF61B680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>
            <a:extLst>
              <a:ext uri="{FF2B5EF4-FFF2-40B4-BE49-F238E27FC236}">
                <a16:creationId xmlns:a16="http://schemas.microsoft.com/office/drawing/2014/main" id="{597F9E59-5116-415D-9BB9-77DEE1CB8D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      BSC</a:t>
            </a:r>
          </a:p>
        </p:txBody>
      </p:sp>
      <p:pic>
        <p:nvPicPr>
          <p:cNvPr id="43011" name="Picture 2">
            <a:extLst>
              <a:ext uri="{FF2B5EF4-FFF2-40B4-BE49-F238E27FC236}">
                <a16:creationId xmlns:a16="http://schemas.microsoft.com/office/drawing/2014/main" id="{87DC06D1-DFED-4A70-B0B3-8FCF486BC3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138" y="0"/>
            <a:ext cx="91198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Rectangle 2">
            <a:extLst>
              <a:ext uri="{FF2B5EF4-FFF2-40B4-BE49-F238E27FC236}">
                <a16:creationId xmlns:a16="http://schemas.microsoft.com/office/drawing/2014/main" id="{69F29806-E031-4530-A600-72C7D265FF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      BSC</a:t>
            </a:r>
          </a:p>
        </p:txBody>
      </p:sp>
      <p:pic>
        <p:nvPicPr>
          <p:cNvPr id="45059" name="Picture 2">
            <a:extLst>
              <a:ext uri="{FF2B5EF4-FFF2-40B4-BE49-F238E27FC236}">
                <a16:creationId xmlns:a16="http://schemas.microsoft.com/office/drawing/2014/main" id="{F630DDC6-2B20-486F-A2B4-E01580B41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-33470"/>
            <a:ext cx="9153736" cy="689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667000" y="1676400"/>
            <a:ext cx="7772400" cy="4953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i="0" dirty="0"/>
          </a:p>
        </p:txBody>
      </p:sp>
      <p:pic>
        <p:nvPicPr>
          <p:cNvPr id="12292" name="Picture 2" descr="http://www.empoeirados.com.br/wp-content/uploads/2014/03/Aprenda-a-fazer-um-quadro-de-ferramentas-de-pinus-1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26191396-4371-4EE8-9CDB-93F384A0A3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33600" y="609600"/>
            <a:ext cx="6347713" cy="1320800"/>
          </a:xfrm>
        </p:spPr>
        <p:txBody>
          <a:bodyPr/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      BSC – Estrutura Geral</a:t>
            </a:r>
          </a:p>
        </p:txBody>
      </p:sp>
      <p:pic>
        <p:nvPicPr>
          <p:cNvPr id="4" name="Imagem 2">
            <a:extLst>
              <a:ext uri="{FF2B5EF4-FFF2-40B4-BE49-F238E27FC236}">
                <a16:creationId xmlns:a16="http://schemas.microsoft.com/office/drawing/2014/main" id="{4B0015BC-EB4E-4F11-AC93-DB1D25518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467745"/>
            <a:ext cx="8715874" cy="537321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815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Referências</a:t>
            </a:r>
            <a:endParaRPr lang="pt-BR" sz="2400" dirty="0">
              <a:latin typeface="Arial" charset="0"/>
            </a:endParaRPr>
          </a:p>
        </p:txBody>
      </p:sp>
      <p:pic>
        <p:nvPicPr>
          <p:cNvPr id="88068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75" y="1052737"/>
            <a:ext cx="3803650" cy="5032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54B852A-9947-CE48-8511-780EE3EDC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218" y="1802625"/>
            <a:ext cx="965678" cy="142960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E3B2F95-A896-EB42-AA51-3AB629A47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532" y="1805651"/>
            <a:ext cx="1360229" cy="142658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801CC84-B2EC-B740-9E4A-4610747017BC}"/>
              </a:ext>
            </a:extLst>
          </p:cNvPr>
          <p:cNvSpPr txBox="1"/>
          <p:nvPr/>
        </p:nvSpPr>
        <p:spPr>
          <a:xfrm>
            <a:off x="3349685" y="3591046"/>
            <a:ext cx="55157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Cond-Medium" pitchFamily="2" charset="77"/>
                <a:ea typeface="+mn-ea"/>
                <a:cs typeface="+mn-cs"/>
              </a:rPr>
              <a:t>Rua Mal. José Inácio da Silva, 355, Passo d'Areia, Porto Alegre/RS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Cond-Black" pitchFamily="2" charset="77"/>
                <a:ea typeface="+mn-ea"/>
                <a:cs typeface="+mn-cs"/>
              </a:rPr>
              <a:t>faculdadedombosco.net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Cond-Medium" pitchFamily="2" charset="77"/>
                <a:ea typeface="+mn-ea"/>
                <a:cs typeface="+mn-cs"/>
              </a:rPr>
              <a:t>| </a:t>
            </a: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Cond-Black" pitchFamily="2" charset="77"/>
                <a:ea typeface="+mn-ea"/>
                <a:cs typeface="+mn-cs"/>
              </a:rPr>
              <a:t>fb.com/domboscofac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Cond-Medium" pitchFamily="2" charset="77"/>
                <a:ea typeface="+mn-ea"/>
                <a:cs typeface="+mn-cs"/>
              </a:rPr>
              <a:t>(51) 3361-6700  | (51) 99551.6700 </a:t>
            </a:r>
          </a:p>
        </p:txBody>
      </p:sp>
    </p:spTree>
    <p:extLst>
      <p:ext uri="{BB962C8B-B14F-4D97-AF65-F5344CB8AC3E}">
        <p14:creationId xmlns:p14="http://schemas.microsoft.com/office/powerpoint/2010/main" val="2444783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Ferramentas</a:t>
            </a:r>
            <a:endParaRPr lang="pt-BR" sz="2400" dirty="0">
              <a:latin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052736"/>
            <a:ext cx="7772400" cy="4953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Planejamento inclui analisar/manipular: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Números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Dados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Pesquisa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Análises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Concorrência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Mercado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Estratégia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Pessoas</a:t>
            </a:r>
          </a:p>
          <a:p>
            <a:pPr>
              <a:lnSpc>
                <a:spcPct val="90000"/>
              </a:lnSpc>
              <a:buClr>
                <a:schemeClr val="tx1"/>
              </a:buClr>
              <a:buSzTx/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Ferramentas</a:t>
            </a:r>
            <a:endParaRPr lang="pt-BR" sz="2400" dirty="0">
              <a:latin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124744"/>
            <a:ext cx="7772400" cy="4953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Planejamento envolve, então: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Buscar referências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Analisar tendências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Entender as pessoas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Entender a própria organização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 ... Depois ...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Extrair o que for relevante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Transformar em informação </a:t>
            </a:r>
            <a:r>
              <a:rPr lang="pt-BR" alt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ÚTIL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Consolidá-la em </a:t>
            </a:r>
            <a:r>
              <a:rPr lang="pt-BR" alt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alt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METAS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Ferramentas</a:t>
            </a:r>
            <a:endParaRPr lang="pt-BR" sz="2400" dirty="0">
              <a:latin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268760"/>
            <a:ext cx="6978352" cy="4953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Ferramentas de Planejamento FOCAM em: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SzPct val="100000"/>
              <a:buNone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Permitir ao GESTOR a redução da </a:t>
            </a:r>
            <a:r>
              <a:rPr lang="pt-BR" alt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INCERTEZA</a:t>
            </a: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no processo de FORMULAÇÃO da </a:t>
            </a:r>
            <a:r>
              <a:rPr lang="pt-BR" alt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ESTRATÉGIA</a:t>
            </a: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 na tomada de DECISÕES bem como na </a:t>
            </a:r>
            <a:r>
              <a:rPr lang="pt-BR" alt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DEFINIÇÃO</a:t>
            </a: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dos </a:t>
            </a:r>
            <a:r>
              <a:rPr lang="pt-BR" altLang="pt-BR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OBJETIVOS</a:t>
            </a: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 AÇÕES e PROJETOS a ser seguidos ...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0" y="228600"/>
            <a:ext cx="8153400" cy="67945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pt-BR" sz="4000" dirty="0">
                <a:latin typeface="Arial" charset="0"/>
              </a:rPr>
              <a:t>Matriz dos 2 Rs</a:t>
            </a:r>
            <a:endParaRPr lang="pt-BR" sz="2400" dirty="0">
              <a:latin typeface="Arial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2286000" y="1124744"/>
            <a:ext cx="6834336" cy="4953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Ferramenta Matriz dos 2 Rs </a:t>
            </a: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endParaRPr lang="pt-BR" alt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  <a:defRPr/>
            </a:pP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Quadro que caracterize o modo como um cliente da organização </a:t>
            </a:r>
            <a:r>
              <a:rPr lang="pt-BR" altLang="pt-B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reconhece</a:t>
            </a: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 atribui </a:t>
            </a:r>
            <a:r>
              <a:rPr lang="pt-BR" altLang="pt-BR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relevância</a:t>
            </a:r>
            <a:r>
              <a:rPr lang="pt-BR" alt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ao serviço recebido diferenciando-o dos concorrentes e optando por ele.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2171</TotalTime>
  <Words>1325</Words>
  <Application>Microsoft Office PowerPoint</Application>
  <PresentationFormat>Widescreen</PresentationFormat>
  <Paragraphs>315</Paragraphs>
  <Slides>52</Slides>
  <Notes>48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DINCond-Black</vt:lpstr>
      <vt:lpstr>DINCond-Medium</vt:lpstr>
      <vt:lpstr>Times New Roman</vt:lpstr>
      <vt:lpstr>Tema do Office</vt:lpstr>
      <vt:lpstr>Apresentação do PowerPoint</vt:lpstr>
      <vt:lpstr>Apresentação do PowerPoint</vt:lpstr>
      <vt:lpstr>Apresentação do PowerPoint</vt:lpstr>
      <vt:lpstr>Algumas ferramentas...</vt:lpstr>
      <vt:lpstr>Apresentação do PowerPoint</vt:lpstr>
      <vt:lpstr>Ferramentas</vt:lpstr>
      <vt:lpstr>Ferramentas</vt:lpstr>
      <vt:lpstr>Ferramentas</vt:lpstr>
      <vt:lpstr>Matriz dos 2 Rs</vt:lpstr>
      <vt:lpstr>Matriz dos 2 Rs</vt:lpstr>
      <vt:lpstr>Matriz dos 2 Rs</vt:lpstr>
      <vt:lpstr>Matriz de Ansoff</vt:lpstr>
      <vt:lpstr>Matriz de Ansoff</vt:lpstr>
      <vt:lpstr>Matriz de Ansoff</vt:lpstr>
      <vt:lpstr>Matriz BCG</vt:lpstr>
      <vt:lpstr>Matriz BCG</vt:lpstr>
      <vt:lpstr>Matriz BCG</vt:lpstr>
      <vt:lpstr>Matriz BCG</vt:lpstr>
      <vt:lpstr>Matriz GE de atratividade</vt:lpstr>
      <vt:lpstr>Matriz GE de atratividade</vt:lpstr>
      <vt:lpstr>Matriz GE de atratividade</vt:lpstr>
      <vt:lpstr>Matriz GE de atratividade</vt:lpstr>
      <vt:lpstr>Matriz GE de atratividade</vt:lpstr>
      <vt:lpstr>Matriz SWOT</vt:lpstr>
      <vt:lpstr>Matriz SWOT</vt:lpstr>
      <vt:lpstr>Matriz SWOT</vt:lpstr>
      <vt:lpstr>Matriz SWOT</vt:lpstr>
      <vt:lpstr>Apresentação do PowerPoint</vt:lpstr>
      <vt:lpstr>Matriz SWOT</vt:lpstr>
      <vt:lpstr>Matriz SWOT</vt:lpstr>
      <vt:lpstr>      BSC</vt:lpstr>
      <vt:lpstr>      BSC</vt:lpstr>
      <vt:lpstr>      BSC</vt:lpstr>
      <vt:lpstr>      BSC</vt:lpstr>
      <vt:lpstr>      BSC</vt:lpstr>
      <vt:lpstr>      BSC</vt:lpstr>
      <vt:lpstr>      BSC</vt:lpstr>
      <vt:lpstr>      BSC</vt:lpstr>
      <vt:lpstr>      BSC</vt:lpstr>
      <vt:lpstr>      BSC</vt:lpstr>
      <vt:lpstr>      BSC - Estrutura</vt:lpstr>
      <vt:lpstr>      BSC</vt:lpstr>
      <vt:lpstr>      BSC</vt:lpstr>
      <vt:lpstr>      BSC</vt:lpstr>
      <vt:lpstr>      BSC</vt:lpstr>
      <vt:lpstr>      BSC</vt:lpstr>
      <vt:lpstr>      BSC</vt:lpstr>
      <vt:lpstr>      BSC</vt:lpstr>
      <vt:lpstr>      BSC</vt:lpstr>
      <vt:lpstr>      BSC – Estrutura Geral</vt:lpstr>
      <vt:lpstr>Referências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Menezes</dc:creator>
  <cp:lastModifiedBy>Adriano Martins</cp:lastModifiedBy>
  <cp:revision>90</cp:revision>
  <dcterms:created xsi:type="dcterms:W3CDTF">2018-08-08T19:11:51Z</dcterms:created>
  <dcterms:modified xsi:type="dcterms:W3CDTF">2020-11-23T12:18:05Z</dcterms:modified>
</cp:coreProperties>
</file>